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package.core-properties+xml" PartName="/docProps/core.xml"/>
</Types>
</file>

<file path=_rels/.rels><?xml version="1.0" encoding="UTF-8" standalone="yes"?><Relationships xmlns="http://schemas.openxmlformats.org/package/2006/relationships"><Relationship Id="rId4" Target="ppt/presentation.xml" Type="http://schemas.openxmlformats.org/officeDocument/2006/relationships/officeDocument"/><Relationship Id="rId3" Target="docProps/core.xml" Type="http://schemas.openxmlformats.org/package/2006/relationships/metadata/core-properties"/><Relationship Id="rId2" Target="docProps/app.xml" Type="http://schemas.openxmlformats.org/officeDocument/2006/relationships/extended-properties"/><Relationship Id="rId1" Target="docProps/thumbnail.jpeg" Type="http://schemas.openxmlformats.org/package/2006/relationships/metadata/thumbnai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saveSubsetFonts="1">
  <p:sldMasterIdLst>
    <p:sldMasterId id="2147483660" r:id="rId5"/>
  </p:sldMasterIdLst>
  <p:notesMasterIdLst>
    <p:notesMasterId r:id="rId6"/>
  </p:notesMasterIdLst>
  <p:handoutMasterIdLst>
    <p:handoutMasterId r:id="rId7"/>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12192000" cy="6858000"/>
  <p:notesSz cx="6858000" cy="9144000"/>
  <p:defaultTex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82"/>
  </p:normalViewPr>
  <p:slideViewPr>
    <p:cSldViewPr snapToGrid="0">
      <p:cViewPr varScale="1">
        <p:scale>
          <a:sx d="100" n="115"/>
          <a:sy d="100" n="115"/>
        </p:scale>
        <p:origin x="376" y="200"/>
      </p:cViewPr>
      <p:guideLst>
        <p:guide orient="horz" pos="2160"/>
        <p:guide pos="3840"/>
      </p:guideLst>
    </p:cSldViewPr>
  </p:slideViewPr>
  <p:notesTextViewPr>
    <p:cViewPr>
      <p:scale>
        <a:sx d="1" n="1"/>
        <a:sy d="1" n="1"/>
      </p:scale>
      <p:origin x="0" y="0"/>
    </p:cViewPr>
  </p:notesTextViewPr>
  <p:gridSpacing cx="76200" cy="76200"/>
</p:viewPr>
</file>

<file path=ppt/_rels/presentation.xml.rels><?xml version="1.0" encoding="UTF-8" standalone="yes"?><Relationships xmlns="http://schemas.openxmlformats.org/package/2006/relationships"><Relationship Id="rId5" Target="slideMasters/slideMaster1.xml" Type="http://schemas.openxmlformats.org/officeDocument/2006/relationships/slideMaster"/><Relationship Id="rId39" Target="slides/slide32.xml" Type="http://schemas.openxmlformats.org/officeDocument/2006/relationships/slide"/><Relationship Id="rId4" Target="tableStyles.xml" Type="http://schemas.openxmlformats.org/officeDocument/2006/relationships/tableStyles"/><Relationship Id="rId38" Target="slides/slide31.xml" Type="http://schemas.openxmlformats.org/officeDocument/2006/relationships/slide"/><Relationship Id="rId3" Target="presProps.xml" Type="http://schemas.openxmlformats.org/officeDocument/2006/relationships/presProps"/><Relationship Id="rId37" Target="slides/slide30.xml" Type="http://schemas.openxmlformats.org/officeDocument/2006/relationships/slide"/><Relationship Id="rId2" Target="viewProps.xml" Type="http://schemas.openxmlformats.org/officeDocument/2006/relationships/viewProps"/><Relationship Id="rId36" Target="slides/slide29.xml" Type="http://schemas.openxmlformats.org/officeDocument/2006/relationships/slide"/><Relationship Id="rId1" Target="theme/theme2.xml" Type="http://schemas.openxmlformats.org/officeDocument/2006/relationships/theme"/><Relationship Id="rId35" Target="slides/slide28.xml" Type="http://schemas.openxmlformats.org/officeDocument/2006/relationships/slide"/><Relationship Id="rId34" Target="slides/slide27.xml" Type="http://schemas.openxmlformats.org/officeDocument/2006/relationships/slide"/><Relationship Id="rId33" Target="slides/slide26.xml" Type="http://schemas.openxmlformats.org/officeDocument/2006/relationships/slide"/><Relationship Id="rId32" Target="slides/slide25.xml" Type="http://schemas.openxmlformats.org/officeDocument/2006/relationships/slide"/><Relationship Id="rId31" Target="slides/slide24.xml" Type="http://schemas.openxmlformats.org/officeDocument/2006/relationships/slide"/><Relationship Id="rId30" Target="slides/slide23.xml" Type="http://schemas.openxmlformats.org/officeDocument/2006/relationships/slide"/><Relationship Id="rId27" Target="slides/slide20.xml" Type="http://schemas.openxmlformats.org/officeDocument/2006/relationships/slide"/><Relationship Id="rId26" Target="slides/slide19.xml" Type="http://schemas.openxmlformats.org/officeDocument/2006/relationships/slide"/><Relationship Id="rId25" Target="slides/slide18.xml" Type="http://schemas.openxmlformats.org/officeDocument/2006/relationships/slide"/><Relationship Id="rId24" Target="slides/slide17.xml" Type="http://schemas.openxmlformats.org/officeDocument/2006/relationships/slide"/><Relationship Id="rId21" Target="slides/slide14.xml" Type="http://schemas.openxmlformats.org/officeDocument/2006/relationships/slide"/><Relationship Id="rId19" Target="slides/slide12.xml" Type="http://schemas.openxmlformats.org/officeDocument/2006/relationships/slide"/><Relationship Id="rId20" Target="slides/slide13.xml" Type="http://schemas.openxmlformats.org/officeDocument/2006/relationships/slide"/><Relationship Id="rId18" Target="slides/slide11.xml" Type="http://schemas.openxmlformats.org/officeDocument/2006/relationships/slide"/><Relationship Id="rId17" Target="slides/slide10.xml" Type="http://schemas.openxmlformats.org/officeDocument/2006/relationships/slide"/><Relationship Id="rId13" Target="slides/slide6.xml" Type="http://schemas.openxmlformats.org/officeDocument/2006/relationships/slide"/><Relationship Id="rId47" Target="slides/slide40.xml" Type="http://schemas.openxmlformats.org/officeDocument/2006/relationships/slide"/><Relationship Id="rId16" Target="slides/slide9.xml" Type="http://schemas.openxmlformats.org/officeDocument/2006/relationships/slide"/><Relationship Id="rId12" Target="slides/slide5.xml" Type="http://schemas.openxmlformats.org/officeDocument/2006/relationships/slide"/><Relationship Id="rId46" Target="slides/slide39.xml" Type="http://schemas.openxmlformats.org/officeDocument/2006/relationships/slide"/><Relationship Id="rId15" Target="slides/slide8.xml" Type="http://schemas.openxmlformats.org/officeDocument/2006/relationships/slide"/><Relationship Id="rId11" Target="slides/slide4.xml" Type="http://schemas.openxmlformats.org/officeDocument/2006/relationships/slide"/><Relationship Id="rId45" Target="slides/slide38.xml" Type="http://schemas.openxmlformats.org/officeDocument/2006/relationships/slide"/><Relationship Id="rId48" Target="slides/slide41.xml" Type="http://schemas.openxmlformats.org/officeDocument/2006/relationships/slide"/><Relationship Id="rId14" Target="slides/slide7.xml" Type="http://schemas.openxmlformats.org/officeDocument/2006/relationships/slide"/><Relationship Id="rId10" Target="slides/slide3.xml" Type="http://schemas.openxmlformats.org/officeDocument/2006/relationships/slide"/><Relationship Id="rId44" Target="slides/slide37.xml" Type="http://schemas.openxmlformats.org/officeDocument/2006/relationships/slide"/><Relationship Id="rId43" Target="slides/slide36.xml" Type="http://schemas.openxmlformats.org/officeDocument/2006/relationships/slide"/><Relationship Id="rId42" Target="slides/slide35.xml" Type="http://schemas.openxmlformats.org/officeDocument/2006/relationships/slide"/><Relationship Id="rId41" Target="slides/slide34.xml" Type="http://schemas.openxmlformats.org/officeDocument/2006/relationships/slide"/><Relationship Id="rId9" Target="slides/slide2.xml" Type="http://schemas.openxmlformats.org/officeDocument/2006/relationships/slide"/><Relationship Id="rId40" Target="slides/slide33.xml" Type="http://schemas.openxmlformats.org/officeDocument/2006/relationships/slide"/><Relationship Id="rId8" Target="slides/slide1.xml" Type="http://schemas.openxmlformats.org/officeDocument/2006/relationships/slide"/><Relationship Id="rId7" Target="handoutMasters/handoutMaster1.xml" Type="http://schemas.openxmlformats.org/officeDocument/2006/relationships/handoutMaster"/><Relationship Id="rId6" Target="notesMasters/notesMaster1.xml" Type="http://schemas.openxmlformats.org/officeDocument/2006/relationships/notesMaster"/><Relationship Id="rId23" Target="slides/slide16.xml" Type="http://schemas.openxmlformats.org/officeDocument/2006/relationships/slide"/><Relationship Id="rId29" Target="slides/slide22.xml" Type="http://schemas.openxmlformats.org/officeDocument/2006/relationships/slide"/><Relationship Id="rId22" Target="slides/slide15.xml" Type="http://schemas.openxmlformats.org/officeDocument/2006/relationships/slide"/><Relationship Id="rId28" Target="slides/slide21.xml" Type="http://schemas.openxmlformats.org/officeDocument/2006/relationships/slide"/></Relationships>
</file>

<file path=ppt/handoutMasters/_rels/handoutMaster1.xml.rels><?xml version="1.0" encoding="UTF-8" standalone="yes"?><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7513C-5FC2-110E-5AEB-29BA81DEBEF0}"/>
              </a:ext>
            </a:extLst>
          </p:cNvPr>
          <p:cNvSpPr>
            <a:spLocks noGrp="1"/>
          </p:cNvSpPr>
          <p:nvPr>
            <p:ph sz="quarter" type="hdr"/>
          </p:nvPr>
        </p:nvSpPr>
        <p:spPr>
          <a:xfrm>
            <a:off x="0" y="0"/>
            <a:ext cx="2971800" cy="458788"/>
          </a:xfrm>
          <a:prstGeom prst="rect">
            <a:avLst/>
          </a:prstGeom>
        </p:spPr>
        <p:txBody>
          <a:bodyPr bIns="45720" lIns="91440" numCol="1" rIns="91440" rtlCol="0" tIns="45720" vert="horz"/>
          <a:lstStyle>
            <a:lvl1pPr algn="l">
              <a:defRPr sz="1200"/>
            </a:lvl1pPr>
          </a:lstStyle>
          <a:p>
            <a:endParaRPr lang="en-US"/>
          </a:p>
        </p:txBody>
      </p:sp>
      <p:sp>
        <p:nvSpPr>
          <p:cNvPr id="3" name="Date Placeholder 2">
            <a:extLst>
              <a:ext uri="{FF2B5EF4-FFF2-40B4-BE49-F238E27FC236}">
                <a16:creationId xmlns:a16="http://schemas.microsoft.com/office/drawing/2014/main" id="{43F84DE2-B8F2-C34D-944E-A50183CB5B01}"/>
              </a:ext>
            </a:extLst>
          </p:cNvPr>
          <p:cNvSpPr>
            <a:spLocks noGrp="1"/>
          </p:cNvSpPr>
          <p:nvPr>
            <p:ph idx="1" sz="quarter" type="dt"/>
          </p:nvPr>
        </p:nvSpPr>
        <p:spPr>
          <a:xfrm>
            <a:off x="3884613" y="0"/>
            <a:ext cx="2971800" cy="458788"/>
          </a:xfrm>
          <a:prstGeom prst="rect">
            <a:avLst/>
          </a:prstGeom>
        </p:spPr>
        <p:txBody>
          <a:bodyPr bIns="45720" lIns="91440" numCol="1" rIns="91440" rtlCol="0" tIns="45720" vert="horz"/>
          <a:lstStyle>
            <a:lvl1pPr algn="r">
              <a:defRPr sz="1200"/>
            </a:lvl1pPr>
          </a:lstStyle>
          <a:p>
            <a:fld id="{7B1C05CC-BEF2-C342-A1A2-CB081C41E291}" type="datetimeFigureOut">
              <a:rPr lang="en-US" smtClean="0"/>
              <a:pPr/>
              <a:t>4/11/24</a:t>
            </a:fld>
            <a:endParaRPr lang="en-US"/>
          </a:p>
        </p:txBody>
      </p:sp>
      <p:sp>
        <p:nvSpPr>
          <p:cNvPr id="4" name="Footer Placeholder 3">
            <a:extLst>
              <a:ext uri="{FF2B5EF4-FFF2-40B4-BE49-F238E27FC236}">
                <a16:creationId xmlns:a16="http://schemas.microsoft.com/office/drawing/2014/main" id="{1A5A4801-FD7D-4FA5-FC30-F32C9FA7C4C7}"/>
              </a:ext>
            </a:extLst>
          </p:cNvPr>
          <p:cNvSpPr>
            <a:spLocks noGrp="1"/>
          </p:cNvSpPr>
          <p:nvPr>
            <p:ph idx="2" sz="quarter" type="ftr"/>
          </p:nvPr>
        </p:nvSpPr>
        <p:spPr>
          <a:xfrm>
            <a:off x="0" y="8685213"/>
            <a:ext cx="2971800" cy="458787"/>
          </a:xfrm>
          <a:prstGeom prst="rect">
            <a:avLst/>
          </a:prstGeom>
        </p:spPr>
        <p:txBody>
          <a:bodyPr anchor="b" bIns="45720" lIns="91440" numCol="1" rIns="91440" rtlCol="0" tIns="45720" vert="horz"/>
          <a:lstStyle>
            <a:lvl1pPr algn="l">
              <a:defRPr sz="1200"/>
            </a:lvl1pPr>
          </a:lstStyle>
          <a:p>
            <a:r>
              <a:rPr lang="en-US"/>
              <a:t>www.svsmep.com | www.svsbim.com</a:t>
            </a:r>
          </a:p>
        </p:txBody>
      </p:sp>
      <p:sp>
        <p:nvSpPr>
          <p:cNvPr id="5" name="Slide Number Placeholder 4">
            <a:extLst>
              <a:ext uri="{FF2B5EF4-FFF2-40B4-BE49-F238E27FC236}">
                <a16:creationId xmlns:a16="http://schemas.microsoft.com/office/drawing/2014/main" id="{2EB222DD-5873-6E91-6B34-B327D99F81D6}"/>
              </a:ext>
            </a:extLst>
          </p:cNvPr>
          <p:cNvSpPr>
            <a:spLocks noGrp="1"/>
          </p:cNvSpPr>
          <p:nvPr>
            <p:ph idx="3" sz="quarter" type="sldNum"/>
          </p:nvPr>
        </p:nvSpPr>
        <p:spPr>
          <a:xfrm>
            <a:off x="3884613" y="8685213"/>
            <a:ext cx="2971800" cy="458787"/>
          </a:xfrm>
          <a:prstGeom prst="rect">
            <a:avLst/>
          </a:prstGeom>
        </p:spPr>
        <p:txBody>
          <a:bodyPr anchor="b" bIns="45720" lIns="91440" numCol="1" rIns="91440" rtlCol="0" tIns="45720" vert="horz"/>
          <a:lstStyle>
            <a:lvl1pPr algn="r">
              <a:defRPr sz="1200"/>
            </a:lvl1pPr>
          </a:lstStyle>
          <a:p>
            <a:fld id="{DED2CFCA-3CC2-9540-A1F5-5F94383DB932}" type="slidenum">
              <a:rPr lang="en-US" smtClean="0"/>
              <a:pPr/>
              <a:t>‹#›</a:t>
            </a:fld>
            <a:endParaRPr lang="en-US"/>
          </a:p>
        </p:txBody>
      </p:sp>
    </p:spTree>
    <p:extLst>
      <p:ext uri="{BB962C8B-B14F-4D97-AF65-F5344CB8AC3E}">
        <p14:creationId xmlns:p14="http://schemas.microsoft.com/office/powerpoint/2010/main" val="125425976"/>
      </p:ext>
    </p:extLst>
  </p:cSld>
  <p:clrMap accent1="accent1" accent2="accent2" accent3="accent3" accent4="accent4" accent5="accent5" accent6="accent6" bg1="lt1" bg2="lt2" folHlink="folHlink" hlink="hlink" tx1="dk1" tx2="dk2"/>
  <p:hf dt="0" hdr="0"/>
</p:handoutMaster>
</file>

<file path=ppt/notesMasters/_rels/notesMaster1.xml.rels><?xml version="1.0" encoding="UTF-8" standalone="yes"?><Relationships xmlns="http://schemas.openxmlformats.org/package/2006/relationships"><Relationship Id="rId1" Target="../theme/theme1.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sz="quarter" type="hdr"/>
          </p:nvPr>
        </p:nvSpPr>
        <p:spPr>
          <a:xfrm>
            <a:off x="0" y="0"/>
            <a:ext cx="2971800" cy="458788"/>
          </a:xfrm>
          <a:prstGeom prst="rect">
            <a:avLst/>
          </a:prstGeom>
        </p:spPr>
        <p:txBody>
          <a:bodyPr bIns="45720" lIns="91440" numCol="1" rIns="91440" rtlCol="0" tIns="45720" vert="horz"/>
          <a:lstStyle>
            <a:lvl1pPr algn="l">
              <a:defRPr sz="1200"/>
            </a:lvl1pPr>
          </a:lstStyle>
          <a:p>
            <a:endParaRPr lang="en-US"/>
          </a:p>
        </p:txBody>
      </p:sp>
      <p:sp>
        <p:nvSpPr>
          <p:cNvPr id="3" name="Date Placeholder 2"/>
          <p:cNvSpPr>
            <a:spLocks noGrp="1"/>
          </p:cNvSpPr>
          <p:nvPr>
            <p:ph idx="1" type="dt"/>
          </p:nvPr>
        </p:nvSpPr>
        <p:spPr>
          <a:xfrm>
            <a:off x="3884613" y="0"/>
            <a:ext cx="2971800" cy="458788"/>
          </a:xfrm>
          <a:prstGeom prst="rect">
            <a:avLst/>
          </a:prstGeom>
        </p:spPr>
        <p:txBody>
          <a:bodyPr bIns="45720" lIns="91440" numCol="1" rIns="91440" rtlCol="0" tIns="45720" vert="horz"/>
          <a:lstStyle>
            <a:lvl1pPr algn="r">
              <a:defRPr sz="1200"/>
            </a:lvl1pPr>
          </a:lstStyle>
          <a:p>
            <a:fld id="{5F3F85CB-D5EF-7943-86EE-DF57A7BEACAC}" type="datetimeFigureOut">
              <a:rPr lang="en-US" smtClean="0"/>
              <a:pPr/>
              <a:t>4/11/24</a:t>
            </a:fld>
            <a:endParaRPr lang="en-US"/>
          </a:p>
        </p:txBody>
      </p:sp>
      <p:sp>
        <p:nvSpPr>
          <p:cNvPr id="4" name="Slide Image Placeholder 3"/>
          <p:cNvSpPr>
            <a:spLocks noChangeAspect="1" noGrp="1" noRot="1"/>
          </p:cNvSpPr>
          <p:nvPr>
            <p:ph idx="2" type="sldImg"/>
          </p:nvPr>
        </p:nvSpPr>
        <p:spPr>
          <a:xfrm>
            <a:off x="685800" y="1143000"/>
            <a:ext cx="5486400" cy="3086100"/>
          </a:xfrm>
          <a:prstGeom prst="rect">
            <a:avLst/>
          </a:prstGeom>
          <a:noFill/>
          <a:ln w="12700">
            <a:solidFill>
              <a:prstClr val="black"/>
            </a:solidFill>
          </a:ln>
        </p:spPr>
        <p:txBody>
          <a:bodyPr anchor="ctr" bIns="45720" lIns="91440" numCol="1" rIns="91440" rtlCol="0" tIns="45720" vert="horz"/>
          <a:lstStyle/>
          <a:p>
            <a:endParaRPr lang="en-US"/>
          </a:p>
        </p:txBody>
      </p:sp>
      <p:sp>
        <p:nvSpPr>
          <p:cNvPr id="5" name="Notes Placeholder 4"/>
          <p:cNvSpPr>
            <a:spLocks noGrp="1"/>
          </p:cNvSpPr>
          <p:nvPr>
            <p:ph idx="3" sz="quarter" type="body"/>
          </p:nvPr>
        </p:nvSpPr>
        <p:spPr>
          <a:xfrm>
            <a:off x="685800" y="4400550"/>
            <a:ext cx="5486400" cy="3600450"/>
          </a:xfrm>
          <a:prstGeom prst="rect">
            <a:avLst/>
          </a:prstGeom>
        </p:spPr>
        <p:txBody>
          <a:bodyPr bIns="45720" lIns="91440" numCol="1" rIns="91440" rtlCol="0" tIns="45720" vert="horz"/>
          <a:lstStyle/>
          <a:p>
            <a:pPr lvl="0"/>
            <a:r>
              <a:rPr altLang="en-GB" lang="en-GB"/>
              <a:t>Click to 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6" name="Footer Placeholder 5"/>
          <p:cNvSpPr>
            <a:spLocks noGrp="1"/>
          </p:cNvSpPr>
          <p:nvPr>
            <p:ph idx="4" sz="quarter" type="ftr"/>
          </p:nvPr>
        </p:nvSpPr>
        <p:spPr>
          <a:xfrm>
            <a:off x="0" y="8685213"/>
            <a:ext cx="2971800" cy="458787"/>
          </a:xfrm>
          <a:prstGeom prst="rect">
            <a:avLst/>
          </a:prstGeom>
        </p:spPr>
        <p:txBody>
          <a:bodyPr anchor="b" bIns="45720" lIns="91440" numCol="1" rIns="91440" rtlCol="0" tIns="45720" vert="horz"/>
          <a:lstStyle>
            <a:lvl1pPr algn="l">
              <a:defRPr sz="1200"/>
            </a:lvl1pPr>
          </a:lstStyle>
          <a:p>
            <a:r>
              <a:rPr lang="en-US"/>
              <a:t>www.svsmep.com | www.svsbim.com</a:t>
            </a:r>
          </a:p>
        </p:txBody>
      </p:sp>
      <p:sp>
        <p:nvSpPr>
          <p:cNvPr id="7" name="Slide Number Placeholder 6"/>
          <p:cNvSpPr>
            <a:spLocks noGrp="1"/>
          </p:cNvSpPr>
          <p:nvPr>
            <p:ph idx="5" sz="quarter" type="sldNum"/>
          </p:nvPr>
        </p:nvSpPr>
        <p:spPr>
          <a:xfrm>
            <a:off x="3884613" y="8685213"/>
            <a:ext cx="2971800" cy="458787"/>
          </a:xfrm>
          <a:prstGeom prst="rect">
            <a:avLst/>
          </a:prstGeom>
        </p:spPr>
        <p:txBody>
          <a:bodyPr anchor="b" bIns="45720" lIns="91440" numCol="1" rIns="91440" rtlCol="0" tIns="45720" vert="horz"/>
          <a:lstStyle>
            <a:lvl1pPr algn="r">
              <a:defRPr sz="1200"/>
            </a:lvl1pPr>
          </a:lstStyle>
          <a:p>
            <a:fld id="{7EAC26F1-F78E-C44D-8D89-267239E9133B}" type="slidenum">
              <a:rPr lang="en-US" smtClean="0"/>
              <a:pPr/>
              <a:t>‹#›</a:t>
            </a:fld>
            <a:endParaRPr lang="en-US"/>
          </a:p>
        </p:txBody>
      </p:sp>
    </p:spTree>
    <p:extLst>
      <p:ext uri="{BB962C8B-B14F-4D97-AF65-F5344CB8AC3E}">
        <p14:creationId xmlns:p14="http://schemas.microsoft.com/office/powerpoint/2010/main" val="502278050"/>
      </p:ext>
    </p:extLst>
  </p:cSld>
  <p:clrMap accent1="accent1" accent2="accent2" accent3="accent3" accent4="accent4" accent5="accent5" accent6="accent6" bg1="lt1" bg2="lt2" folHlink="folHlink" hlink="hlink" tx1="dk1" tx2="dk2"/>
  <p:hf dt="0" hdr="0"/>
  <p:notesStyle>
    <a:lvl1pPr algn="l" defTabSz="914400" eaLnBrk="1" hangingPunct="1" latinLnBrk="0" marL="0" rtl="0">
      <a:defRPr kern="1200" sz="1200">
        <a:solidFill>
          <a:schemeClr val="tx1"/>
        </a:solidFill>
        <a:latin typeface="+mn-lt"/>
        <a:ea typeface="+mn-ea"/>
        <a:cs typeface="+mn-cs"/>
      </a:defRPr>
    </a:lvl1pPr>
    <a:lvl2pPr algn="l" defTabSz="914400" eaLnBrk="1" hangingPunct="1" latinLnBrk="0" marL="457200" rtl="0">
      <a:defRPr kern="1200" sz="1200">
        <a:solidFill>
          <a:schemeClr val="tx1"/>
        </a:solidFill>
        <a:latin typeface="+mn-lt"/>
        <a:ea typeface="+mn-ea"/>
        <a:cs typeface="+mn-cs"/>
      </a:defRPr>
    </a:lvl2pPr>
    <a:lvl3pPr algn="l" defTabSz="914400" eaLnBrk="1" hangingPunct="1" latinLnBrk="0" marL="914400" rtl="0">
      <a:defRPr kern="1200" sz="1200">
        <a:solidFill>
          <a:schemeClr val="tx1"/>
        </a:solidFill>
        <a:latin typeface="+mn-lt"/>
        <a:ea typeface="+mn-ea"/>
        <a:cs typeface="+mn-cs"/>
      </a:defRPr>
    </a:lvl3pPr>
    <a:lvl4pPr algn="l" defTabSz="914400" eaLnBrk="1" hangingPunct="1" latinLnBrk="0" marL="1371600" rtl="0">
      <a:defRPr kern="1200" sz="1200">
        <a:solidFill>
          <a:schemeClr val="tx1"/>
        </a:solidFill>
        <a:latin typeface="+mn-lt"/>
        <a:ea typeface="+mn-ea"/>
        <a:cs typeface="+mn-cs"/>
      </a:defRPr>
    </a:lvl4pPr>
    <a:lvl5pPr algn="l" defTabSz="914400" eaLnBrk="1" hangingPunct="1" latinLnBrk="0" marL="1828800" rtl="0">
      <a:defRPr kern="1200" sz="1200">
        <a:solidFill>
          <a:schemeClr val="tx1"/>
        </a:solidFill>
        <a:latin typeface="+mn-lt"/>
        <a:ea typeface="+mn-ea"/>
        <a:cs typeface="+mn-cs"/>
      </a:defRPr>
    </a:lvl5pPr>
    <a:lvl6pPr algn="l" defTabSz="914400" eaLnBrk="1" hangingPunct="1" latinLnBrk="0" marL="2286000" rtl="0">
      <a:defRPr kern="1200" sz="1200">
        <a:solidFill>
          <a:schemeClr val="tx1"/>
        </a:solidFill>
        <a:latin typeface="+mn-lt"/>
        <a:ea typeface="+mn-ea"/>
        <a:cs typeface="+mn-cs"/>
      </a:defRPr>
    </a:lvl6pPr>
    <a:lvl7pPr algn="l" defTabSz="914400" eaLnBrk="1" hangingPunct="1" latinLnBrk="0" marL="2743200" rtl="0">
      <a:defRPr kern="1200" sz="1200">
        <a:solidFill>
          <a:schemeClr val="tx1"/>
        </a:solidFill>
        <a:latin typeface="+mn-lt"/>
        <a:ea typeface="+mn-ea"/>
        <a:cs typeface="+mn-cs"/>
      </a:defRPr>
    </a:lvl7pPr>
    <a:lvl8pPr algn="l" defTabSz="914400" eaLnBrk="1" hangingPunct="1" latinLnBrk="0" marL="3200400" rtl="0">
      <a:defRPr kern="1200" sz="1200">
        <a:solidFill>
          <a:schemeClr val="tx1"/>
        </a:solidFill>
        <a:latin typeface="+mn-lt"/>
        <a:ea typeface="+mn-ea"/>
        <a:cs typeface="+mn-cs"/>
      </a:defRPr>
    </a:lvl8pPr>
    <a:lvl9pPr algn="l" defTabSz="914400" eaLnBrk="1" hangingPunct="1" latinLnBrk="0" marL="3657600" rtl="0">
      <a:defRPr kern="1200" sz="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arget="../media/image1.pn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2" Target="../media/image1.png" Type="http://schemas.openxmlformats.org/officeDocument/2006/relationships/image"/><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descr="Tag=AccentColor Flavor=Light Target=Fill" id="7" name="Graphic 1">
            <a:extLst>
              <a:ext uri="{FF2B5EF4-FFF2-40B4-BE49-F238E27FC236}">
                <a16:creationId xmlns:a16="http://schemas.microsoft.com/office/drawing/2014/main" id="{0D57E7FA-E8FC-45AC-868F-CDC8144939D6}"/>
              </a:ext>
            </a:extLst>
          </p:cNvPr>
          <p:cNvSpPr/>
          <p:nvPr/>
        </p:nvSpPr>
        <p:spPr>
          <a:xfrm flipV="1" rot="10800000">
            <a:off x="2599854" y="527562"/>
            <a:ext cx="6992292" cy="5102484"/>
          </a:xfrm>
          <a:custGeom>
            <a:avLst/>
            <a:gdLst>
              <a:gd fmla="*/ 5458905 w 6886274" name="connsiteX0"/>
              <a:gd fmla="*/ 754119 h 5025119" name="connsiteY0"/>
              <a:gd fmla="*/ 3455557 w 6886274" name="connsiteX1"/>
              <a:gd fmla="*/ 1027709 h 5025119" name="connsiteY1"/>
              <a:gd fmla="*/ 3338677 w 6886274" name="connsiteX2"/>
              <a:gd fmla="*/ 1021381 h 5025119" name="connsiteY2"/>
              <a:gd fmla="*/ 2518280 w 6886274" name="connsiteX3"/>
              <a:gd fmla="*/ 980435 h 5025119" name="connsiteY3"/>
              <a:gd fmla="*/ 1673687 w 6886274" name="connsiteX4"/>
              <a:gd fmla="*/ 739229 h 5025119" name="connsiteY4"/>
              <a:gd fmla="*/ 1183459 w 6886274" name="connsiteX5"/>
              <a:gd fmla="*/ 397149 h 5025119" name="connsiteY5"/>
              <a:gd fmla="*/ 977987 w 6886274" name="connsiteX6"/>
              <a:gd fmla="*/ 241184 h 5025119" name="connsiteY6"/>
              <a:gd fmla="*/ 788150 w 6886274" name="connsiteX7"/>
              <a:gd fmla="*/ 66980 h 5025119" name="connsiteY7"/>
              <a:gd fmla="*/ 721148 w 6886274" name="connsiteX8"/>
              <a:gd fmla="*/ 31990 h 5025119" name="connsiteY8"/>
              <a:gd fmla="*/ 701792 w 6886274" name="connsiteX9"/>
              <a:gd fmla="*/ 32362 h 5025119" name="connsiteY9"/>
              <a:gd fmla="*/ 686530 w 6886274" name="connsiteX10"/>
              <a:gd fmla="*/ 43157 h 5025119" name="connsiteY10"/>
              <a:gd fmla="*/ 693603 w 6886274" name="connsiteX11"/>
              <a:gd fmla="*/ 58046 h 5025119" name="connsiteY11"/>
              <a:gd fmla="*/ 705886 w 6886274" name="connsiteX12"/>
              <a:gd fmla="*/ 65491 h 5025119" name="connsiteY12"/>
              <a:gd fmla="*/ 762838 w 6886274" name="connsiteX13"/>
              <a:gd fmla="*/ 112764 h 5025119" name="connsiteY13"/>
              <a:gd fmla="*/ 764327 w 6886274" name="connsiteX14"/>
              <a:gd fmla="*/ 140309 h 5025119" name="connsiteY14"/>
              <a:gd fmla="*/ 775121 w 6886274" name="connsiteX15"/>
              <a:gd fmla="*/ 159666 h 5025119" name="connsiteY15"/>
              <a:gd fmla="*/ 823139 w 6886274" name="connsiteX16"/>
              <a:gd fmla="*/ 176416 h 5025119" name="connsiteY16"/>
              <a:gd fmla="*/ 707748 w 6886274" name="connsiteX17"/>
              <a:gd fmla="*/ 109414 h 5025119" name="connsiteY17"/>
              <a:gd fmla="*/ 681319 w 6886274" name="connsiteX18"/>
              <a:gd fmla="*/ 69958 h 5025119" name="connsiteY18"/>
              <a:gd fmla="*/ 640746 w 6886274" name="connsiteX19"/>
              <a:gd fmla="*/ 67352 h 5025119" name="connsiteY19"/>
              <a:gd fmla="*/ 614318 w 6886274" name="connsiteX20"/>
              <a:gd fmla="*/ 61396 h 5025119" name="connsiteY20"/>
              <a:gd fmla="*/ 560716 w 6886274" name="connsiteX21"/>
              <a:gd fmla="*/ 3701 h 5025119" name="connsiteY21"/>
              <a:gd fmla="*/ 540616 w 6886274" name="connsiteX22"/>
              <a:gd fmla="*/ 3701 h 5025119" name="connsiteY22"/>
              <a:gd fmla="*/ 543594 w 6886274" name="connsiteX23"/>
              <a:gd fmla="*/ 21940 h 5025119" name="connsiteY23"/>
              <a:gd fmla="*/ 558855 w 6886274" name="connsiteX24"/>
              <a:gd fmla="*/ 51346 h 5025119" name="connsiteY24"/>
              <a:gd fmla="*/ 557366 w 6886274" name="connsiteX25"/>
              <a:gd fmla="*/ 72563 h 5025119" name="connsiteY25"/>
              <a:gd fmla="*/ 570022 w 6886274" name="connsiteX26"/>
              <a:gd fmla="*/ 120209 h 5025119" name="connsiteY26"/>
              <a:gd fmla="*/ 599801 w 6886274" name="connsiteX27"/>
              <a:gd fmla="*/ 192794 h 5025119" name="connsiteY27"/>
              <a:gd fmla="*/ 614318 w 6886274" name="connsiteX28"/>
              <a:gd fmla="*/ 212150 h 5025119" name="connsiteY28"/>
              <a:gd fmla="*/ 623996 w 6886274" name="connsiteX29"/>
              <a:gd fmla="*/ 220711 h 5025119" name="connsiteY29"/>
              <a:gd fmla="*/ 821278 w 6886274" name="connsiteX30"/>
              <a:gd fmla="*/ 503235 h 5025119" name="connsiteY30"/>
              <a:gd fmla="*/ 1033822 w 6886274" name="connsiteX31"/>
              <a:gd fmla="*/ 694562 h 5025119" name="connsiteY31"/>
              <a:gd fmla="*/ 1039406 w 6886274" name="connsiteX32"/>
              <a:gd fmla="*/ 702378 h 5025119" name="connsiteY32"/>
              <a:gd fmla="*/ 944114 w 6886274" name="connsiteX33"/>
              <a:gd fmla="*/ 662550 h 5025119" name="connsiteY33"/>
              <a:gd fmla="*/ 733432 w 6886274" name="connsiteX34"/>
              <a:gd fmla="*/ 500629 h 5025119" name="connsiteY34"/>
              <a:gd fmla="*/ 606501 w 6886274" name="connsiteX35"/>
              <a:gd fmla="*/ 399755 h 5025119" name="connsiteY35"/>
              <a:gd fmla="*/ 588634 w 6886274" name="connsiteX36"/>
              <a:gd fmla="*/ 381143 h 5025119" name="connsiteY36"/>
              <a:gd fmla="*/ 575978 w 6886274" name="connsiteX37"/>
              <a:gd fmla="*/ 375560 h 5025119" name="connsiteY37"/>
              <a:gd fmla="*/ 567044 w 6886274" name="connsiteX38"/>
              <a:gd fmla="*/ 388588 h 5025119" name="connsiteY38"/>
              <a:gd fmla="*/ 578956 w 6886274" name="connsiteX39"/>
              <a:gd fmla="*/ 437722 h 5025119" name="connsiteY39"/>
              <a:gd fmla="*/ 675736 w 6886274" name="connsiteX40"/>
              <a:gd fmla="*/ 535619 h 5025119" name="connsiteY40"/>
              <a:gd fmla="*/ 811600 w 6886274" name="connsiteX41"/>
              <a:gd fmla="*/ 652872 h 5025119" name="connsiteY41"/>
              <a:gd fmla="*/ 818300 w 6886274" name="connsiteX42"/>
              <a:gd fmla="*/ 666272 h 5025119" name="connsiteY42"/>
              <a:gd fmla="*/ 741621 w 6886274" name="connsiteX43"/>
              <a:gd fmla="*/ 608576 h 5025119" name="connsiteY43"/>
              <a:gd fmla="*/ 666430 w 6886274" name="connsiteX44"/>
              <a:gd fmla="*/ 553114 h 5025119" name="connsiteY44"/>
              <a:gd fmla="*/ 645585 w 6886274" name="connsiteX45"/>
              <a:gd fmla="*/ 547903 h 5025119" name="connsiteY45"/>
              <a:gd fmla="*/ 640002 w 6886274" name="connsiteX46"/>
              <a:gd fmla="*/ 570236 h 5025119" name="connsiteY46"/>
              <a:gd fmla="*/ 675736 w 6886274" name="connsiteX47"/>
              <a:gd fmla="*/ 628677 h 5025119" name="connsiteY47"/>
              <a:gd fmla="*/ 855896 w 6886274" name="connsiteX48"/>
              <a:gd fmla="*/ 786875 h 5025119" name="connsiteY48"/>
              <a:gd fmla="*/ 946348 w 6886274" name="connsiteX49"/>
              <a:gd fmla="*/ 877699 h 5025119" name="connsiteY49"/>
              <a:gd fmla="*/ 950442 w 6886274" name="connsiteX50"/>
              <a:gd fmla="*/ 899661 h 5025119" name="connsiteY50"/>
              <a:gd fmla="*/ 991760 w 6886274" name="connsiteX51"/>
              <a:gd fmla="*/ 937629 h 5025119" name="connsiteY51"/>
              <a:gd fmla="*/ 1018188 w 6886274" name="connsiteX52"/>
              <a:gd fmla="*/ 945445 h 5025119" name="connsiteY52"/>
              <a:gd fmla="*/ 1315601 w 6886274" name="connsiteX53"/>
              <a:gd fmla="*/ 1196329 h 5025119" name="connsiteY53"/>
              <a:gd fmla="*/ 1454443 w 6886274" name="connsiteX54"/>
              <a:gd fmla="*/ 1279709 h 5025119" name="connsiteY54"/>
              <a:gd fmla="*/ 1454443 w 6886274" name="connsiteX55"/>
              <a:gd fmla="*/ 1285665 h 5025119" name="connsiteY55"/>
              <a:gd fmla="*/ 1453327 w 6886274" name="connsiteX56"/>
              <a:gd fmla="*/ 1291993 h 5025119" name="connsiteY56"/>
              <a:gd fmla="*/ 1256416 w 6886274" name="connsiteX57"/>
              <a:gd fmla="*/ 1166923 h 5025119" name="connsiteY57"/>
              <a:gd fmla="*/ 745715 w 6886274" name="connsiteX58"/>
              <a:gd fmla="*/ 798786 h 5025119" name="connsiteY58"/>
              <a:gd fmla="*/ 592356 w 6886274" name="connsiteX59"/>
              <a:gd fmla="*/ 656966 h 5025119" name="connsiteY59"/>
              <a:gd fmla="*/ 485526 w 6886274" name="connsiteX60"/>
              <a:gd fmla="*/ 567259 h 5025119" name="connsiteY60"/>
              <a:gd fmla="*/ 430063 w 6886274" name="connsiteX61"/>
              <a:gd fmla="*/ 550136 h 5025119" name="connsiteY61"/>
              <a:gd fmla="*/ 408846 w 6886274" name="connsiteX62"/>
              <a:gd fmla="*/ 563164 h 5025119" name="connsiteY62"/>
              <a:gd fmla="*/ 421130 w 6886274" name="connsiteX63"/>
              <a:gd fmla="*/ 581403 h 5025119" name="connsiteY63"/>
              <a:gd fmla="*/ 426713 w 6886274" name="connsiteX64"/>
              <a:gd fmla="*/ 584009 h 5025119" name="connsiteY64"/>
              <a:gd fmla="*/ 487015 w 6886274" name="connsiteX65"/>
              <a:gd fmla="*/ 635005 h 5025119" name="connsiteY65"/>
              <a:gd fmla="*/ 487015 w 6886274" name="connsiteX66"/>
              <a:gd fmla="*/ 655105 h 5025119" name="connsiteY66"/>
              <a:gd fmla="*/ 497437 w 6886274" name="connsiteX67"/>
              <a:gd fmla="*/ 678183 h 5025119" name="connsiteY67"/>
              <a:gd fmla="*/ 539871 w 6886274" name="connsiteX68"/>
              <a:gd fmla="*/ 691584 h 5025119" name="connsiteY68"/>
              <a:gd fmla="*/ 485898 w 6886274" name="connsiteX69"/>
              <a:gd fmla="*/ 681906 h 5025119" name="connsiteY69"/>
              <a:gd fmla="*/ 410335 w 6886274" name="connsiteX70"/>
              <a:gd fmla="*/ 600387 h 5025119" name="connsiteY70"/>
              <a:gd fmla="*/ 397307 w 6886274" name="connsiteX71"/>
              <a:gd fmla="*/ 582892 h 5025119" name="connsiteY71"/>
              <a:gd fmla="*/ 363062 w 6886274" name="connsiteX72"/>
              <a:gd fmla="*/ 584009 h 5025119" name="connsiteY72"/>
              <a:gd fmla="*/ 334772 w 6886274" name="connsiteX73"/>
              <a:gd fmla="*/ 578426 h 5025119" name="connsiteY73"/>
              <a:gd fmla="*/ 281915 w 6886274" name="connsiteX74"/>
              <a:gd fmla="*/ 522219 h 5025119" name="connsiteY74"/>
              <a:gd fmla="*/ 263304 w 6886274" name="connsiteX75"/>
              <a:gd fmla="*/ 521846 h 5025119" name="connsiteY75"/>
              <a:gd fmla="*/ 263676 w 6886274" name="connsiteX76"/>
              <a:gd fmla="*/ 538225 h 5025119" name="connsiteY76"/>
              <a:gd fmla="*/ 275215 w 6886274" name="connsiteX77"/>
              <a:gd fmla="*/ 563164 h 5025119" name="connsiteY77"/>
              <a:gd fmla="*/ 271121 w 6886274" name="connsiteX78"/>
              <a:gd fmla="*/ 604854 h 5025119" name="connsiteY78"/>
              <a:gd fmla="*/ 274471 w 6886274" name="connsiteX79"/>
              <a:gd fmla="*/ 627560 h 5025119" name="connsiteY79"/>
              <a:gd fmla="*/ 319138 w 6886274" name="connsiteX80"/>
              <a:gd fmla="*/ 718012 h 5025119" name="connsiteY80"/>
              <a:gd fmla="*/ 326583 w 6886274" name="connsiteX81"/>
              <a:gd fmla="*/ 729551 h 5025119" name="connsiteY81"/>
              <a:gd fmla="*/ 349289 w 6886274" name="connsiteX82"/>
              <a:gd fmla="*/ 748163 h 5025119" name="connsiteY82"/>
              <a:gd fmla="*/ 528332 w 6886274" name="connsiteX83"/>
              <a:gd fmla="*/ 1007608 h 5025119" name="connsiteY83"/>
              <a:gd fmla="*/ 766932 w 6886274" name="connsiteX84"/>
              <a:gd fmla="*/ 1222758 h 5025119" name="connsiteY84"/>
              <a:gd fmla="*/ 681319 w 6886274" name="connsiteX85"/>
              <a:gd fmla="*/ 1190746 h 5025119" name="connsiteY85"/>
              <a:gd fmla="*/ 469520 w 6886274" name="connsiteX86"/>
              <a:gd fmla="*/ 1032920 h 5025119" name="connsiteY86"/>
              <a:gd fmla="*/ 325466 w 6886274" name="connsiteX87"/>
              <a:gd fmla="*/ 917900 h 5025119" name="connsiteY87"/>
              <a:gd fmla="*/ 312066 w 6886274" name="connsiteX88"/>
              <a:gd fmla="*/ 903383 h 5025119" name="connsiteY88"/>
              <a:gd fmla="*/ 296805 w 6886274" name="connsiteX89"/>
              <a:gd fmla="*/ 895566 h 5025119" name="connsiteY89"/>
              <a:gd fmla="*/ 288243 w 6886274" name="connsiteX90"/>
              <a:gd fmla="*/ 910828 h 5025119" name="connsiteY90"/>
              <a:gd fmla="*/ 309460 w 6886274" name="connsiteX91"/>
              <a:gd fmla="*/ 971129 h 5025119" name="connsiteY91"/>
              <a:gd fmla="*/ 407729 w 6886274" name="connsiteX92"/>
              <a:gd fmla="*/ 1062698 h 5025119" name="connsiteY92"/>
              <a:gd fmla="*/ 544338 w 6886274" name="connsiteX93"/>
              <a:gd fmla="*/ 1189257 h 5025119" name="connsiteY93"/>
              <a:gd fmla="*/ 454630 w 6886274" name="connsiteX94"/>
              <a:gd fmla="*/ 1120766 h 5025119" name="connsiteY94"/>
              <a:gd fmla="*/ 385396 w 6886274" name="connsiteX95"/>
              <a:gd fmla="*/ 1070515 h 5025119" name="connsiteY95"/>
              <a:gd fmla="*/ 366040 w 6886274" name="connsiteX96"/>
              <a:gd fmla="*/ 1067537 h 5025119" name="connsiteY96"/>
              <a:gd fmla="*/ 361573 w 6886274" name="connsiteX97"/>
              <a:gd fmla="*/ 1086149 h 5025119" name="connsiteY97"/>
              <a:gd fmla="*/ 402146 w 6886274" name="connsiteX98"/>
              <a:gd fmla="*/ 1152778 h 5025119" name="connsiteY98"/>
              <a:gd fmla="*/ 475475 w 6886274" name="connsiteX99"/>
              <a:gd fmla="*/ 1218663 h 5025119" name="connsiteY99"/>
              <a:gd fmla="*/ 393957 w 6886274" name="connsiteX100"/>
              <a:gd fmla="*/ 1201913 h 5025119" name="connsiteY100"/>
              <a:gd fmla="*/ 460586 w 6886274" name="connsiteX101"/>
              <a:gd fmla="*/ 1260353 h 5025119" name="connsiteY101"/>
              <a:gd fmla="*/ 561089 w 6886274" name="connsiteX102"/>
              <a:gd fmla="*/ 1291993 h 5025119" name="connsiteY102"/>
              <a:gd fmla="*/ 602034 w 6886274" name="connsiteX103"/>
              <a:gd fmla="*/ 1328843 h 5025119" name="connsiteY103"/>
              <a:gd fmla="*/ 641863 w 6886274" name="connsiteX104"/>
              <a:gd fmla="*/ 1368672 h 5025119" name="connsiteY104"/>
              <a:gd fmla="*/ 651541 w 6886274" name="connsiteX105"/>
              <a:gd fmla="*/ 1404406 h 5025119" name="connsiteY105"/>
              <a:gd fmla="*/ 688392 w 6886274" name="connsiteX106"/>
              <a:gd fmla="*/ 1457263 h 5025119" name="connsiteY106"/>
              <a:gd fmla="*/ 692486 w 6886274" name="connsiteX107"/>
              <a:gd fmla="*/ 1458008 h 5025119" name="connsiteY107"/>
              <a:gd fmla="*/ 719287 w 6886274" name="connsiteX108"/>
              <a:gd fmla="*/ 1485181 h 5025119" name="connsiteY108"/>
              <a:gd fmla="*/ 745343 w 6886274" name="connsiteX109"/>
              <a:gd fmla="*/ 1512353 h 5025119" name="connsiteY109"/>
              <a:gd fmla="*/ 750926 w 6886274" name="connsiteX110"/>
              <a:gd fmla="*/ 1516448 h 5025119" name="connsiteY110"/>
              <a:gd fmla="*/ 890141 w 6886274" name="connsiteX111"/>
              <a:gd fmla="*/ 1685813 h 5025119" name="connsiteY111"/>
              <a:gd fmla="*/ 899074 w 6886274" name="connsiteX112"/>
              <a:gd fmla="*/ 1693630 h 5025119" name="connsiteY112"/>
              <a:gd fmla="*/ 605012 w 6886274" name="connsiteX113"/>
              <a:gd fmla="*/ 1669435 h 5025119" name="connsiteY113"/>
              <a:gd fmla="*/ 229431 w 6886274" name="connsiteX114"/>
              <a:gd fmla="*/ 1545110 h 5025119" name="connsiteY114"/>
              <a:gd fmla="*/ 251765 w 6886274" name="connsiteX115"/>
              <a:gd fmla="*/ 1614717 h 5025119" name="connsiteY115"/>
              <a:gd fmla="*/ 237992 w 6886274" name="connsiteX116"/>
              <a:gd fmla="*/ 1675391 h 5025119" name="connsiteY116"/>
              <a:gd fmla="*/ 232781 w 6886274" name="connsiteX117"/>
              <a:gd fmla="*/ 1807160 h 5025119" name="connsiteY117"/>
              <a:gd fmla="*/ 236131 w 6886274" name="connsiteX118"/>
              <a:gd fmla="*/ 1828750 h 5025119" name="connsiteY118"/>
              <a:gd fmla="*/ 152007 w 6886274" name="connsiteX119"/>
              <a:gd fmla="*/ 1842150 h 5025119" name="connsiteY119"/>
              <a:gd fmla="*/ 653030 w 6886274" name="connsiteX120"/>
              <a:gd fmla="*/ 2213265 h 5025119" name="connsiteY120"/>
              <a:gd fmla="*/ 318394 w 6886274" name="connsiteX121"/>
              <a:gd fmla="*/ 2143285 h 5025119" name="connsiteY121"/>
              <a:gd fmla="*/ 272982 w 6886274" name="connsiteX122"/>
              <a:gd fmla="*/ 2258305 h 5025119" name="connsiteY122"/>
              <a:gd fmla="*/ 430435 w 6886274" name="connsiteX123"/>
              <a:gd fmla="*/ 2360668 h 5025119" name="connsiteY123"/>
              <a:gd fmla="*/ 488876 w 6886274" name="connsiteX124"/>
              <a:gd fmla="*/ 2563162 h 5025119" name="connsiteY124"/>
              <a:gd fmla="*/ 460586 w 6886274" name="connsiteX125"/>
              <a:gd fmla="*/ 2748533 h 5025119" name="connsiteY125"/>
              <a:gd fmla="*/ 393212 w 6886274" name="connsiteX126"/>
              <a:gd fmla="*/ 2807345 h 5025119" name="connsiteY126"/>
              <a:gd fmla="*/ 295688 w 6886274" name="connsiteX127"/>
              <a:gd fmla="*/ 2913059 h 5025119" name="connsiteY127"/>
              <a:gd fmla="*/ 235386 w 6886274" name="connsiteX128"/>
              <a:gd fmla="*/ 2978572 h 5025119" name="connsiteY128"/>
              <a:gd fmla="*/ 25448 w 6886274" name="connsiteX129"/>
              <a:gd fmla="*/ 2952888 h 5025119" name="connsiteY129"/>
              <a:gd fmla="*/ 305738 w 6886274" name="connsiteX130"/>
              <a:gd fmla="*/ 3119275 h 5025119" name="connsiteY130"/>
              <a:gd fmla="*/ 79049 w 6886274" name="connsiteX131"/>
              <a:gd fmla="*/ 3098430 h 5025119" name="connsiteY131"/>
              <a:gd fmla="*/ 4975 w 6886274" name="connsiteX132"/>
              <a:gd fmla="*/ 3109969 h 5025119" name="connsiteY132"/>
              <a:gd fmla="*/ 47037 w 6886274" name="connsiteX133"/>
              <a:gd fmla="*/ 3163943 h 5025119" name="connsiteY133"/>
              <a:gd fmla="*/ 213425 w 6886274" name="connsiteX134"/>
              <a:gd fmla="*/ 3255139 h 5025119" name="connsiteY134"/>
              <a:gd fmla="*/ 556622 w 6886274" name="connsiteX135"/>
              <a:gd fmla="*/ 3502301 h 5025119" name="connsiteY135"/>
              <a:gd fmla="*/ 224592 w 6886274" name="connsiteX136"/>
              <a:gd fmla="*/ 3388771 h 5025119" name="connsiteY136"/>
              <a:gd fmla="*/ 574861 w 6886274" name="connsiteX137"/>
              <a:gd fmla="*/ 3643004 h 5025119" name="connsiteY137"/>
              <a:gd fmla="*/ 652657 w 6886274" name="connsiteX138"/>
              <a:gd fmla="*/ 3727501 h 5025119" name="connsiteY138"/>
              <a:gd fmla="*/ 810111 w 6886274" name="connsiteX139"/>
              <a:gd fmla="*/ 3937067 h 5025119" name="connsiteY139"/>
              <a:gd fmla="*/ 802294 w 6886274" name="connsiteX140"/>
              <a:gd fmla="*/ 3960890 h 5025119" name="connsiteY140"/>
              <a:gd fmla="*/ 620646 w 6886274" name="connsiteX141"/>
              <a:gd fmla="*/ 3927017 h 5025119" name="connsiteY141"/>
              <a:gd fmla="*/ 856268 w 6886274" name="connsiteX142"/>
              <a:gd fmla="*/ 4103082 h 5025119" name="connsiteY142"/>
              <a:gd fmla="*/ 1099707 w 6886274" name="connsiteX143"/>
              <a:gd fmla="*/ 4238574 h 5025119" name="connsiteY143"/>
              <a:gd fmla="*/ 926992 w 6886274" name="connsiteX144"/>
              <a:gd fmla="*/ 4218102 h 5025119" name="connsiteY144"/>
              <a:gd fmla="*/ 689508 w 6886274" name="connsiteX145"/>
              <a:gd fmla="*/ 4140677 h 5025119" name="connsiteY145"/>
              <a:gd fmla="*/ 606873 w 6886274" name="connsiteX146"/>
              <a:gd fmla="*/ 4169711 h 5025119" name="connsiteY146"/>
              <a:gd fmla="*/ 831701 w 6886274" name="connsiteX147"/>
              <a:gd fmla="*/ 4297759 h 5025119" name="connsiteY147"/>
              <a:gd fmla="*/ 960493 w 6886274" name="connsiteX148"/>
              <a:gd fmla="*/ 4356944 h 5025119" name="connsiteY148"/>
              <a:gd fmla="*/ 1012233 w 6886274" name="connsiteX149"/>
              <a:gd fmla="*/ 4402356 h 5025119" name="connsiteY149"/>
              <a:gd fmla="*/ 1159636 w 6886274" name="connsiteX150"/>
              <a:gd fmla="*/ 4564276 h 5025119" name="connsiteY150"/>
              <a:gd fmla="*/ 1592169 w 6886274" name="connsiteX151"/>
              <a:gd fmla="*/ 4741458 h 5025119" name="connsiteY151"/>
              <a:gd fmla="*/ 3110499 w 6886274" name="connsiteX152"/>
              <a:gd fmla="*/ 5032171 h 5025119" name="connsiteY152"/>
              <a:gd fmla="*/ 6033630 w 6886274" name="connsiteX153"/>
              <a:gd fmla="*/ 4091915 h 5025119" name="connsiteY153"/>
              <a:gd fmla="*/ 6180661 w 6886274" name="connsiteX154"/>
              <a:gd fmla="*/ 3957912 h 5025119" name="connsiteY154"/>
              <a:gd fmla="*/ 6305359 w 6886274" name="connsiteX155"/>
              <a:gd fmla="*/ 3837309 h 5025119" name="connsiteY155"/>
              <a:gd fmla="*/ 6240218 w 6886274" name="connsiteX156"/>
              <a:gd fmla="*/ 3796364 h 5025119" name="connsiteY156"/>
              <a:gd fmla="*/ 6328437 w 6886274" name="connsiteX157"/>
              <a:gd fmla="*/ 3681344 h 5025119" name="connsiteY157"/>
              <a:gd fmla="*/ 6608355 w 6886274" name="connsiteX158"/>
              <a:gd fmla="*/ 3326236 h 5025119" name="connsiteY158"/>
              <a:gd fmla="*/ 6731191 w 6886274" name="connsiteX159"/>
              <a:gd fmla="*/ 3248067 h 5025119" name="connsiteY159"/>
              <a:gd fmla="*/ 6880456 w 6886274" name="connsiteX160"/>
              <a:gd fmla="*/ 3051529 h 5025119" name="connsiteY160"/>
              <a:gd fmla="*/ 6901673 w 6886274" name="connsiteX161"/>
              <a:gd fmla="*/ 2763795 h 5025119" name="connsiteY161"/>
              <a:gd fmla="*/ 6871150 w 6886274" name="connsiteX162"/>
              <a:gd fmla="*/ 2948421 h 5025119" name="connsiteY162"/>
              <a:gd fmla="*/ 6848444 w 6886274" name="connsiteX163"/>
              <a:gd fmla="*/ 2890353 h 5025119" name="connsiteY163"/>
              <a:gd fmla="*/ 6878223 w 6886274" name="connsiteX164"/>
              <a:gd fmla="*/ 2873230 h 5025119" name="connsiteY164"/>
              <a:gd fmla="*/ 6762459 w 6886274" name="connsiteX165"/>
              <a:gd fmla="*/ 2568745 h 5025119" name="connsiteY165"/>
              <a:gd fmla="*/ 6673123 w 6886274" name="connsiteX166"/>
              <a:gd fmla="*/ 2451493 h 5025119" name="connsiteY166"/>
              <a:gd fmla="*/ 6662700 w 6886274" name="connsiteX167"/>
              <a:gd fmla="*/ 2346896 h 5025119" name="connsiteY167"/>
              <a:gd fmla="*/ 6487752 w 6886274" name="connsiteX168"/>
              <a:gd fmla="*/ 2285105 h 5025119" name="connsiteY168"/>
              <a:gd fmla="*/ 6652278 w 6886274" name="connsiteX169"/>
              <a:gd fmla="*/ 2063628 h 5025119" name="connsiteY169"/>
              <a:gd fmla="*/ 6668656 w 6886274" name="connsiteX170"/>
              <a:gd fmla="*/ 2017843 h 5025119" name="connsiteY170"/>
              <a:gd fmla="*/ 6570015 w 6886274" name="connsiteX171"/>
              <a:gd fmla="*/ 1854062 h 5025119" name="connsiteY171"/>
              <a:gd fmla="*/ 6554009 w 6886274" name="connsiteX172"/>
              <a:gd fmla="*/ 1827633 h 5025119" name="connsiteY172"/>
              <a:gd fmla="*/ 6517531 w 6886274" name="connsiteX173"/>
              <a:gd fmla="*/ 1775149 h 5025119" name="connsiteY173"/>
              <a:gd fmla="*/ 6412934 w 6886274" name="connsiteX174"/>
              <a:gd fmla="*/ 1762493 h 5025119" name="connsiteY174"/>
              <a:gd fmla="*/ 6467279 w 6886274" name="connsiteX175"/>
              <a:gd fmla="*/ 1725642 h 5025119" name="connsiteY175"/>
              <a:gd fmla="*/ 6572621 w 6886274" name="connsiteX176"/>
              <a:gd fmla="*/ 1600200 h 5025119" name="connsiteY176"/>
              <a:gd fmla="*/ 6502641 w 6886274" name="connsiteX177"/>
              <a:gd fmla="*/ 1480341 h 5025119" name="connsiteY177"/>
              <a:gd fmla="*/ 6481796 w 6886274" name="connsiteX178"/>
              <a:gd fmla="*/ 1461358 h 5025119" name="connsiteY178"/>
              <a:gd fmla="*/ 6509713 w 6886274" name="connsiteX179"/>
              <a:gd fmla="*/ 1436418 h 5025119" name="connsiteY179"/>
              <a:gd fmla="*/ 6567037 w 6886274" name="connsiteX180"/>
              <a:gd fmla="*/ 1348199 h 5025119" name="connsiteY180"/>
              <a:gd fmla="*/ 6596816 w 6886274" name="connsiteX181"/>
              <a:gd fmla="*/ 1286781 h 5025119" name="connsiteY181"/>
              <a:gd fmla="*/ 6632178 w 6886274" name="connsiteX182"/>
              <a:gd fmla="*/ 1261842 h 5025119" name="connsiteY182"/>
              <a:gd fmla="*/ 6639994 w 6886274" name="connsiteX183"/>
              <a:gd fmla="*/ 1240625 h 5025119" name="connsiteY183"/>
              <a:gd fmla="*/ 6622127 w 6886274" name="connsiteX184"/>
              <a:gd fmla="*/ 1136400 h 5025119" name="connsiteY184"/>
              <a:gd fmla="*/ 6612077 w 6886274" name="connsiteX185"/>
              <a:gd fmla="*/ 1109599 h 5025119" name="connsiteY185"/>
              <a:gd fmla="*/ 6531675 w 6886274" name="connsiteX186"/>
              <a:gd fmla="*/ 1009469 h 5025119" name="connsiteY186"/>
              <a:gd fmla="*/ 6456113 w 6886274" name="connsiteX187"/>
              <a:gd fmla="*/ 845315 h 5025119" name="connsiteY187"/>
              <a:gd fmla="*/ 6440851 w 6886274" name="connsiteX188"/>
              <a:gd fmla="*/ 739229 h 5025119" name="connsiteY188"/>
              <a:gd fmla="*/ 6434523 w 6886274" name="connsiteX189"/>
              <a:gd fmla="*/ 715034 h 5025119" name="connsiteY189"/>
              <a:gd fmla="*/ 6432290 w 6886274" name="connsiteX190"/>
              <a:gd fmla="*/ 617510 h 5025119" name="connsiteY190"/>
              <a:gd fmla="*/ 6416284 w 6886274" name="connsiteX191"/>
              <a:gd fmla="*/ 595176 h 5025119" name="connsiteY191"/>
              <a:gd fmla="*/ 6267763 w 6886274" name="connsiteX192"/>
              <a:gd fmla="*/ 591826 h 5025119" name="connsiteY192"/>
              <a:gd fmla="*/ 6236496 w 6886274" name="connsiteX193"/>
              <a:gd fmla="*/ 521102 h 5025119" name="connsiteY193"/>
              <a:gd fmla="*/ 6257341 w 6886274" name="connsiteX194"/>
              <a:gd fmla="*/ 487229 h 5025119" name="connsiteY194"/>
              <a:gd fmla="*/ 6248780 w 6886274" name="connsiteX195"/>
              <a:gd fmla="*/ 465267 h 5025119" name="connsiteY195"/>
              <a:gd fmla="*/ 6226818 w 6886274" name="connsiteX196"/>
              <a:gd fmla="*/ 473456 h 5025119" name="connsiteY196"/>
              <a:gd fmla="*/ 6115149 w 6886274" name="connsiteX197"/>
              <a:gd fmla="*/ 551625 h 5025119" name="connsiteY197"/>
              <a:gd fmla="*/ 5951739 w 6886274" name="connsiteX198"/>
              <a:gd fmla="*/ 659944 h 5025119" name="connsiteY198"/>
              <a:gd fmla="*/ 5917122 w 6886274" name="connsiteX199"/>
              <a:gd fmla="*/ 644310 h 5025119" name="connsiteY199"/>
              <a:gd fmla="*/ 5890694 w 6886274" name="connsiteX200"/>
              <a:gd fmla="*/ 630538 h 5025119" name="connsiteY200"/>
              <a:gd fmla="*/ 5837464 w 6886274" name="connsiteX201"/>
              <a:gd fmla="*/ 646916 h 5025119" name="connsiteY201"/>
              <a:gd fmla="*/ 5809175 w 6886274" name="connsiteX202"/>
              <a:gd fmla="*/ 683395 h 5025119" name="connsiteY202"/>
              <a:gd fmla="*/ 5815503 w 6886274" name="connsiteX203"/>
              <a:gd fmla="*/ 698656 h 5025119" name="connsiteY203"/>
              <a:gd fmla="*/ 5746268 w 6886274" name="connsiteX204"/>
              <a:gd fmla="*/ 667389 h 5025119" name="connsiteY204"/>
              <a:gd fmla="*/ 5458905 w 6886274" name="connsiteX205"/>
              <a:gd fmla="*/ 754119 h 5025119" name="connsiteY205"/>
              <a:gd fmla="*/ 885302 w 6886274" name="connsiteX206"/>
              <a:gd fmla="*/ 1333310 h 5025119" name="connsiteY206"/>
              <a:gd fmla="*/ 862596 w 6886274" name="connsiteX207"/>
              <a:gd fmla="*/ 1314326 h 5025119" name="connsiteY207"/>
              <a:gd fmla="*/ 866318 w 6886274" name="connsiteX208"/>
              <a:gd fmla="*/ 1309860 h 5025119" name="connsiteY208"/>
              <a:gd fmla="*/ 912103 w 6886274" name="connsiteX209"/>
              <a:gd fmla="*/ 1341127 h 5025119" name="connsiteY209"/>
              <a:gd fmla="*/ 885302 w 6886274" name="connsiteX210"/>
              <a:gd fmla="*/ 1333310 h 5025119" name="connsiteY210"/>
              <a:gd fmla="*/ 1140280 w 6886274" name="connsiteX211"/>
              <a:gd fmla="*/ 787619 h 5025119" name="connsiteY211"/>
              <a:gd fmla="*/ 1414987 w 6886274" name="connsiteX212"/>
              <a:gd fmla="*/ 975596 h 5025119" name="connsiteY212"/>
              <a:gd fmla="*/ 1410892 w 6886274" name="connsiteX213"/>
              <a:gd fmla="*/ 980063 h 5025119" name="connsiteY213"/>
              <a:gd fmla="*/ 1140280 w 6886274" name="connsiteX214"/>
              <a:gd fmla="*/ 787619 h 5025119" name="connsiteY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b="b" l="l" r="r" t="t"/>
            <a:pathLst>
              <a:path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cap="flat" w="32707">
            <a:noFill/>
            <a:prstDash val="solid"/>
            <a:miter/>
          </a:ln>
        </p:spPr>
        <p:txBody>
          <a:bodyPr anchor="ctr" numCol="1" rtlCol="0"/>
          <a:lstStyle/>
          <a:p>
            <a:endParaRPr dirty="0"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numCol="1">
            <a:normAutofit/>
          </a:bodyPr>
          <a:lstStyle>
            <a:lvl1pPr algn="l">
              <a:defRPr sz="4800"/>
            </a:lvl1pPr>
          </a:lstStyle>
          <a:p>
            <a:r>
              <a:rPr lang="en-US"/>
              <a:t>Click to edit Master title style</a:t>
            </a:r>
            <a:endParaRPr dirty="0" lang="en-US"/>
          </a:p>
        </p:txBody>
      </p:sp>
      <p:sp>
        <p:nvSpPr>
          <p:cNvPr id="3" name="Subtitle 2">
            <a:extLst>
              <a:ext uri="{FF2B5EF4-FFF2-40B4-BE49-F238E27FC236}">
                <a16:creationId xmlns:a16="http://schemas.microsoft.com/office/drawing/2014/main" id="{1C7CE1E3-3929-42A6-81B7-056BD88EF353}"/>
              </a:ext>
            </a:extLst>
          </p:cNvPr>
          <p:cNvSpPr>
            <a:spLocks noGrp="1"/>
          </p:cNvSpPr>
          <p:nvPr>
            <p:ph idx="1" type="subTitle"/>
          </p:nvPr>
        </p:nvSpPr>
        <p:spPr>
          <a:xfrm>
            <a:off x="1524000" y="4928616"/>
            <a:ext cx="5705856" cy="996696"/>
          </a:xfrm>
        </p:spPr>
        <p:txBody>
          <a:bodyPr numCol="1"/>
          <a:lstStyle>
            <a:lvl1pPr algn="l" indent="0" marL="0">
              <a:buNone/>
              <a:defRPr baseline="0" cap="all"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4" name="Date Placeholder 3">
            <a:extLst>
              <a:ext uri="{FF2B5EF4-FFF2-40B4-BE49-F238E27FC236}">
                <a16:creationId xmlns:a16="http://schemas.microsoft.com/office/drawing/2014/main" id="{5CE951E3-0794-422C-AF76-0AD4A7FB19EB}"/>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
        <p:nvSpPr>
          <p:cNvPr id="8" name="Rectangle 7"/>
          <p:cNvSpPr/>
          <p:nvPr userDrawn="1"/>
        </p:nvSpPr>
        <p:spPr>
          <a:xfrm>
            <a:off x="2438400" y="1441621"/>
            <a:ext cx="7282249" cy="3789405"/>
          </a:xfrm>
          <a:prstGeom prst="rect">
            <a:avLst/>
          </a:prstGeom>
          <a:blipFill rotWithShape="1">
            <a:blip r:embed="rId2">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en-IN" lang="en-IN"/>
          </a:p>
        </p:txBody>
      </p:sp>
    </p:spTree>
    <p:extLst>
      <p:ext uri="{BB962C8B-B14F-4D97-AF65-F5344CB8AC3E}">
        <p14:creationId xmlns:p14="http://schemas.microsoft.com/office/powerpoint/2010/main" val="373517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descr="Tag=AccentColor Flavor=Light Target=Fill" id="8" name="Graphic 1">
            <a:extLst>
              <a:ext uri="{FF2B5EF4-FFF2-40B4-BE49-F238E27FC236}">
                <a16:creationId xmlns:a16="http://schemas.microsoft.com/office/drawing/2014/main" id="{0EE21C0F-70D8-4F3C-9392-07559C90EE6E}"/>
              </a:ext>
            </a:extLst>
          </p:cNvPr>
          <p:cNvSpPr/>
          <p:nvPr/>
        </p:nvSpPr>
        <p:spPr>
          <a:xfrm flipH="1" flipV="1" rot="10800000">
            <a:off x="684965" y="1332237"/>
            <a:ext cx="5263732" cy="3841102"/>
          </a:xfrm>
          <a:custGeom>
            <a:avLst/>
            <a:gdLst>
              <a:gd fmla="*/ 5458905 w 6886274" name="connsiteX0"/>
              <a:gd fmla="*/ 754119 h 5025119" name="connsiteY0"/>
              <a:gd fmla="*/ 3455557 w 6886274" name="connsiteX1"/>
              <a:gd fmla="*/ 1027709 h 5025119" name="connsiteY1"/>
              <a:gd fmla="*/ 3338677 w 6886274" name="connsiteX2"/>
              <a:gd fmla="*/ 1021381 h 5025119" name="connsiteY2"/>
              <a:gd fmla="*/ 2518280 w 6886274" name="connsiteX3"/>
              <a:gd fmla="*/ 980435 h 5025119" name="connsiteY3"/>
              <a:gd fmla="*/ 1673687 w 6886274" name="connsiteX4"/>
              <a:gd fmla="*/ 739229 h 5025119" name="connsiteY4"/>
              <a:gd fmla="*/ 1183459 w 6886274" name="connsiteX5"/>
              <a:gd fmla="*/ 397149 h 5025119" name="connsiteY5"/>
              <a:gd fmla="*/ 977987 w 6886274" name="connsiteX6"/>
              <a:gd fmla="*/ 241184 h 5025119" name="connsiteY6"/>
              <a:gd fmla="*/ 788150 w 6886274" name="connsiteX7"/>
              <a:gd fmla="*/ 66980 h 5025119" name="connsiteY7"/>
              <a:gd fmla="*/ 721148 w 6886274" name="connsiteX8"/>
              <a:gd fmla="*/ 31990 h 5025119" name="connsiteY8"/>
              <a:gd fmla="*/ 701792 w 6886274" name="connsiteX9"/>
              <a:gd fmla="*/ 32362 h 5025119" name="connsiteY9"/>
              <a:gd fmla="*/ 686530 w 6886274" name="connsiteX10"/>
              <a:gd fmla="*/ 43157 h 5025119" name="connsiteY10"/>
              <a:gd fmla="*/ 693603 w 6886274" name="connsiteX11"/>
              <a:gd fmla="*/ 58046 h 5025119" name="connsiteY11"/>
              <a:gd fmla="*/ 705886 w 6886274" name="connsiteX12"/>
              <a:gd fmla="*/ 65491 h 5025119" name="connsiteY12"/>
              <a:gd fmla="*/ 762838 w 6886274" name="connsiteX13"/>
              <a:gd fmla="*/ 112764 h 5025119" name="connsiteY13"/>
              <a:gd fmla="*/ 764327 w 6886274" name="connsiteX14"/>
              <a:gd fmla="*/ 140309 h 5025119" name="connsiteY14"/>
              <a:gd fmla="*/ 775121 w 6886274" name="connsiteX15"/>
              <a:gd fmla="*/ 159666 h 5025119" name="connsiteY15"/>
              <a:gd fmla="*/ 823139 w 6886274" name="connsiteX16"/>
              <a:gd fmla="*/ 176416 h 5025119" name="connsiteY16"/>
              <a:gd fmla="*/ 707748 w 6886274" name="connsiteX17"/>
              <a:gd fmla="*/ 109414 h 5025119" name="connsiteY17"/>
              <a:gd fmla="*/ 681319 w 6886274" name="connsiteX18"/>
              <a:gd fmla="*/ 69958 h 5025119" name="connsiteY18"/>
              <a:gd fmla="*/ 640746 w 6886274" name="connsiteX19"/>
              <a:gd fmla="*/ 67352 h 5025119" name="connsiteY19"/>
              <a:gd fmla="*/ 614318 w 6886274" name="connsiteX20"/>
              <a:gd fmla="*/ 61396 h 5025119" name="connsiteY20"/>
              <a:gd fmla="*/ 560716 w 6886274" name="connsiteX21"/>
              <a:gd fmla="*/ 3701 h 5025119" name="connsiteY21"/>
              <a:gd fmla="*/ 540616 w 6886274" name="connsiteX22"/>
              <a:gd fmla="*/ 3701 h 5025119" name="connsiteY22"/>
              <a:gd fmla="*/ 543594 w 6886274" name="connsiteX23"/>
              <a:gd fmla="*/ 21940 h 5025119" name="connsiteY23"/>
              <a:gd fmla="*/ 558855 w 6886274" name="connsiteX24"/>
              <a:gd fmla="*/ 51346 h 5025119" name="connsiteY24"/>
              <a:gd fmla="*/ 557366 w 6886274" name="connsiteX25"/>
              <a:gd fmla="*/ 72563 h 5025119" name="connsiteY25"/>
              <a:gd fmla="*/ 570022 w 6886274" name="connsiteX26"/>
              <a:gd fmla="*/ 120209 h 5025119" name="connsiteY26"/>
              <a:gd fmla="*/ 599801 w 6886274" name="connsiteX27"/>
              <a:gd fmla="*/ 192794 h 5025119" name="connsiteY27"/>
              <a:gd fmla="*/ 614318 w 6886274" name="connsiteX28"/>
              <a:gd fmla="*/ 212150 h 5025119" name="connsiteY28"/>
              <a:gd fmla="*/ 623996 w 6886274" name="connsiteX29"/>
              <a:gd fmla="*/ 220711 h 5025119" name="connsiteY29"/>
              <a:gd fmla="*/ 821278 w 6886274" name="connsiteX30"/>
              <a:gd fmla="*/ 503235 h 5025119" name="connsiteY30"/>
              <a:gd fmla="*/ 1033822 w 6886274" name="connsiteX31"/>
              <a:gd fmla="*/ 694562 h 5025119" name="connsiteY31"/>
              <a:gd fmla="*/ 1039406 w 6886274" name="connsiteX32"/>
              <a:gd fmla="*/ 702378 h 5025119" name="connsiteY32"/>
              <a:gd fmla="*/ 944114 w 6886274" name="connsiteX33"/>
              <a:gd fmla="*/ 662550 h 5025119" name="connsiteY33"/>
              <a:gd fmla="*/ 733432 w 6886274" name="connsiteX34"/>
              <a:gd fmla="*/ 500629 h 5025119" name="connsiteY34"/>
              <a:gd fmla="*/ 606501 w 6886274" name="connsiteX35"/>
              <a:gd fmla="*/ 399755 h 5025119" name="connsiteY35"/>
              <a:gd fmla="*/ 588634 w 6886274" name="connsiteX36"/>
              <a:gd fmla="*/ 381143 h 5025119" name="connsiteY36"/>
              <a:gd fmla="*/ 575978 w 6886274" name="connsiteX37"/>
              <a:gd fmla="*/ 375560 h 5025119" name="connsiteY37"/>
              <a:gd fmla="*/ 567044 w 6886274" name="connsiteX38"/>
              <a:gd fmla="*/ 388588 h 5025119" name="connsiteY38"/>
              <a:gd fmla="*/ 578956 w 6886274" name="connsiteX39"/>
              <a:gd fmla="*/ 437722 h 5025119" name="connsiteY39"/>
              <a:gd fmla="*/ 675736 w 6886274" name="connsiteX40"/>
              <a:gd fmla="*/ 535619 h 5025119" name="connsiteY40"/>
              <a:gd fmla="*/ 811600 w 6886274" name="connsiteX41"/>
              <a:gd fmla="*/ 652872 h 5025119" name="connsiteY41"/>
              <a:gd fmla="*/ 818300 w 6886274" name="connsiteX42"/>
              <a:gd fmla="*/ 666272 h 5025119" name="connsiteY42"/>
              <a:gd fmla="*/ 741621 w 6886274" name="connsiteX43"/>
              <a:gd fmla="*/ 608576 h 5025119" name="connsiteY43"/>
              <a:gd fmla="*/ 666430 w 6886274" name="connsiteX44"/>
              <a:gd fmla="*/ 553114 h 5025119" name="connsiteY44"/>
              <a:gd fmla="*/ 645585 w 6886274" name="connsiteX45"/>
              <a:gd fmla="*/ 547903 h 5025119" name="connsiteY45"/>
              <a:gd fmla="*/ 640002 w 6886274" name="connsiteX46"/>
              <a:gd fmla="*/ 570236 h 5025119" name="connsiteY46"/>
              <a:gd fmla="*/ 675736 w 6886274" name="connsiteX47"/>
              <a:gd fmla="*/ 628677 h 5025119" name="connsiteY47"/>
              <a:gd fmla="*/ 855896 w 6886274" name="connsiteX48"/>
              <a:gd fmla="*/ 786875 h 5025119" name="connsiteY48"/>
              <a:gd fmla="*/ 946348 w 6886274" name="connsiteX49"/>
              <a:gd fmla="*/ 877699 h 5025119" name="connsiteY49"/>
              <a:gd fmla="*/ 950442 w 6886274" name="connsiteX50"/>
              <a:gd fmla="*/ 899661 h 5025119" name="connsiteY50"/>
              <a:gd fmla="*/ 991760 w 6886274" name="connsiteX51"/>
              <a:gd fmla="*/ 937629 h 5025119" name="connsiteY51"/>
              <a:gd fmla="*/ 1018188 w 6886274" name="connsiteX52"/>
              <a:gd fmla="*/ 945445 h 5025119" name="connsiteY52"/>
              <a:gd fmla="*/ 1315601 w 6886274" name="connsiteX53"/>
              <a:gd fmla="*/ 1196329 h 5025119" name="connsiteY53"/>
              <a:gd fmla="*/ 1454443 w 6886274" name="connsiteX54"/>
              <a:gd fmla="*/ 1279709 h 5025119" name="connsiteY54"/>
              <a:gd fmla="*/ 1454443 w 6886274" name="connsiteX55"/>
              <a:gd fmla="*/ 1285665 h 5025119" name="connsiteY55"/>
              <a:gd fmla="*/ 1453327 w 6886274" name="connsiteX56"/>
              <a:gd fmla="*/ 1291993 h 5025119" name="connsiteY56"/>
              <a:gd fmla="*/ 1256416 w 6886274" name="connsiteX57"/>
              <a:gd fmla="*/ 1166923 h 5025119" name="connsiteY57"/>
              <a:gd fmla="*/ 745715 w 6886274" name="connsiteX58"/>
              <a:gd fmla="*/ 798786 h 5025119" name="connsiteY58"/>
              <a:gd fmla="*/ 592356 w 6886274" name="connsiteX59"/>
              <a:gd fmla="*/ 656966 h 5025119" name="connsiteY59"/>
              <a:gd fmla="*/ 485526 w 6886274" name="connsiteX60"/>
              <a:gd fmla="*/ 567259 h 5025119" name="connsiteY60"/>
              <a:gd fmla="*/ 430063 w 6886274" name="connsiteX61"/>
              <a:gd fmla="*/ 550136 h 5025119" name="connsiteY61"/>
              <a:gd fmla="*/ 408846 w 6886274" name="connsiteX62"/>
              <a:gd fmla="*/ 563164 h 5025119" name="connsiteY62"/>
              <a:gd fmla="*/ 421130 w 6886274" name="connsiteX63"/>
              <a:gd fmla="*/ 581403 h 5025119" name="connsiteY63"/>
              <a:gd fmla="*/ 426713 w 6886274" name="connsiteX64"/>
              <a:gd fmla="*/ 584009 h 5025119" name="connsiteY64"/>
              <a:gd fmla="*/ 487015 w 6886274" name="connsiteX65"/>
              <a:gd fmla="*/ 635005 h 5025119" name="connsiteY65"/>
              <a:gd fmla="*/ 487015 w 6886274" name="connsiteX66"/>
              <a:gd fmla="*/ 655105 h 5025119" name="connsiteY66"/>
              <a:gd fmla="*/ 497437 w 6886274" name="connsiteX67"/>
              <a:gd fmla="*/ 678183 h 5025119" name="connsiteY67"/>
              <a:gd fmla="*/ 539871 w 6886274" name="connsiteX68"/>
              <a:gd fmla="*/ 691584 h 5025119" name="connsiteY68"/>
              <a:gd fmla="*/ 485898 w 6886274" name="connsiteX69"/>
              <a:gd fmla="*/ 681906 h 5025119" name="connsiteY69"/>
              <a:gd fmla="*/ 410335 w 6886274" name="connsiteX70"/>
              <a:gd fmla="*/ 600387 h 5025119" name="connsiteY70"/>
              <a:gd fmla="*/ 397307 w 6886274" name="connsiteX71"/>
              <a:gd fmla="*/ 582892 h 5025119" name="connsiteY71"/>
              <a:gd fmla="*/ 363062 w 6886274" name="connsiteX72"/>
              <a:gd fmla="*/ 584009 h 5025119" name="connsiteY72"/>
              <a:gd fmla="*/ 334772 w 6886274" name="connsiteX73"/>
              <a:gd fmla="*/ 578426 h 5025119" name="connsiteY73"/>
              <a:gd fmla="*/ 281915 w 6886274" name="connsiteX74"/>
              <a:gd fmla="*/ 522219 h 5025119" name="connsiteY74"/>
              <a:gd fmla="*/ 263304 w 6886274" name="connsiteX75"/>
              <a:gd fmla="*/ 521846 h 5025119" name="connsiteY75"/>
              <a:gd fmla="*/ 263676 w 6886274" name="connsiteX76"/>
              <a:gd fmla="*/ 538225 h 5025119" name="connsiteY76"/>
              <a:gd fmla="*/ 275215 w 6886274" name="connsiteX77"/>
              <a:gd fmla="*/ 563164 h 5025119" name="connsiteY77"/>
              <a:gd fmla="*/ 271121 w 6886274" name="connsiteX78"/>
              <a:gd fmla="*/ 604854 h 5025119" name="connsiteY78"/>
              <a:gd fmla="*/ 274471 w 6886274" name="connsiteX79"/>
              <a:gd fmla="*/ 627560 h 5025119" name="connsiteY79"/>
              <a:gd fmla="*/ 319138 w 6886274" name="connsiteX80"/>
              <a:gd fmla="*/ 718012 h 5025119" name="connsiteY80"/>
              <a:gd fmla="*/ 326583 w 6886274" name="connsiteX81"/>
              <a:gd fmla="*/ 729551 h 5025119" name="connsiteY81"/>
              <a:gd fmla="*/ 349289 w 6886274" name="connsiteX82"/>
              <a:gd fmla="*/ 748163 h 5025119" name="connsiteY82"/>
              <a:gd fmla="*/ 528332 w 6886274" name="connsiteX83"/>
              <a:gd fmla="*/ 1007608 h 5025119" name="connsiteY83"/>
              <a:gd fmla="*/ 766932 w 6886274" name="connsiteX84"/>
              <a:gd fmla="*/ 1222758 h 5025119" name="connsiteY84"/>
              <a:gd fmla="*/ 681319 w 6886274" name="connsiteX85"/>
              <a:gd fmla="*/ 1190746 h 5025119" name="connsiteY85"/>
              <a:gd fmla="*/ 469520 w 6886274" name="connsiteX86"/>
              <a:gd fmla="*/ 1032920 h 5025119" name="connsiteY86"/>
              <a:gd fmla="*/ 325466 w 6886274" name="connsiteX87"/>
              <a:gd fmla="*/ 917900 h 5025119" name="connsiteY87"/>
              <a:gd fmla="*/ 312066 w 6886274" name="connsiteX88"/>
              <a:gd fmla="*/ 903383 h 5025119" name="connsiteY88"/>
              <a:gd fmla="*/ 296805 w 6886274" name="connsiteX89"/>
              <a:gd fmla="*/ 895566 h 5025119" name="connsiteY89"/>
              <a:gd fmla="*/ 288243 w 6886274" name="connsiteX90"/>
              <a:gd fmla="*/ 910828 h 5025119" name="connsiteY90"/>
              <a:gd fmla="*/ 309460 w 6886274" name="connsiteX91"/>
              <a:gd fmla="*/ 971129 h 5025119" name="connsiteY91"/>
              <a:gd fmla="*/ 407729 w 6886274" name="connsiteX92"/>
              <a:gd fmla="*/ 1062698 h 5025119" name="connsiteY92"/>
              <a:gd fmla="*/ 544338 w 6886274" name="connsiteX93"/>
              <a:gd fmla="*/ 1189257 h 5025119" name="connsiteY93"/>
              <a:gd fmla="*/ 454630 w 6886274" name="connsiteX94"/>
              <a:gd fmla="*/ 1120766 h 5025119" name="connsiteY94"/>
              <a:gd fmla="*/ 385396 w 6886274" name="connsiteX95"/>
              <a:gd fmla="*/ 1070515 h 5025119" name="connsiteY95"/>
              <a:gd fmla="*/ 366040 w 6886274" name="connsiteX96"/>
              <a:gd fmla="*/ 1067537 h 5025119" name="connsiteY96"/>
              <a:gd fmla="*/ 361573 w 6886274" name="connsiteX97"/>
              <a:gd fmla="*/ 1086149 h 5025119" name="connsiteY97"/>
              <a:gd fmla="*/ 402146 w 6886274" name="connsiteX98"/>
              <a:gd fmla="*/ 1152778 h 5025119" name="connsiteY98"/>
              <a:gd fmla="*/ 475475 w 6886274" name="connsiteX99"/>
              <a:gd fmla="*/ 1218663 h 5025119" name="connsiteY99"/>
              <a:gd fmla="*/ 393957 w 6886274" name="connsiteX100"/>
              <a:gd fmla="*/ 1201913 h 5025119" name="connsiteY100"/>
              <a:gd fmla="*/ 460586 w 6886274" name="connsiteX101"/>
              <a:gd fmla="*/ 1260353 h 5025119" name="connsiteY101"/>
              <a:gd fmla="*/ 561089 w 6886274" name="connsiteX102"/>
              <a:gd fmla="*/ 1291993 h 5025119" name="connsiteY102"/>
              <a:gd fmla="*/ 602034 w 6886274" name="connsiteX103"/>
              <a:gd fmla="*/ 1328843 h 5025119" name="connsiteY103"/>
              <a:gd fmla="*/ 641863 w 6886274" name="connsiteX104"/>
              <a:gd fmla="*/ 1368672 h 5025119" name="connsiteY104"/>
              <a:gd fmla="*/ 651541 w 6886274" name="connsiteX105"/>
              <a:gd fmla="*/ 1404406 h 5025119" name="connsiteY105"/>
              <a:gd fmla="*/ 688392 w 6886274" name="connsiteX106"/>
              <a:gd fmla="*/ 1457263 h 5025119" name="connsiteY106"/>
              <a:gd fmla="*/ 692486 w 6886274" name="connsiteX107"/>
              <a:gd fmla="*/ 1458008 h 5025119" name="connsiteY107"/>
              <a:gd fmla="*/ 719287 w 6886274" name="connsiteX108"/>
              <a:gd fmla="*/ 1485181 h 5025119" name="connsiteY108"/>
              <a:gd fmla="*/ 745343 w 6886274" name="connsiteX109"/>
              <a:gd fmla="*/ 1512353 h 5025119" name="connsiteY109"/>
              <a:gd fmla="*/ 750926 w 6886274" name="connsiteX110"/>
              <a:gd fmla="*/ 1516448 h 5025119" name="connsiteY110"/>
              <a:gd fmla="*/ 890141 w 6886274" name="connsiteX111"/>
              <a:gd fmla="*/ 1685813 h 5025119" name="connsiteY111"/>
              <a:gd fmla="*/ 899074 w 6886274" name="connsiteX112"/>
              <a:gd fmla="*/ 1693630 h 5025119" name="connsiteY112"/>
              <a:gd fmla="*/ 605012 w 6886274" name="connsiteX113"/>
              <a:gd fmla="*/ 1669435 h 5025119" name="connsiteY113"/>
              <a:gd fmla="*/ 229431 w 6886274" name="connsiteX114"/>
              <a:gd fmla="*/ 1545110 h 5025119" name="connsiteY114"/>
              <a:gd fmla="*/ 251765 w 6886274" name="connsiteX115"/>
              <a:gd fmla="*/ 1614717 h 5025119" name="connsiteY115"/>
              <a:gd fmla="*/ 237992 w 6886274" name="connsiteX116"/>
              <a:gd fmla="*/ 1675391 h 5025119" name="connsiteY116"/>
              <a:gd fmla="*/ 232781 w 6886274" name="connsiteX117"/>
              <a:gd fmla="*/ 1807160 h 5025119" name="connsiteY117"/>
              <a:gd fmla="*/ 236131 w 6886274" name="connsiteX118"/>
              <a:gd fmla="*/ 1828750 h 5025119" name="connsiteY118"/>
              <a:gd fmla="*/ 152007 w 6886274" name="connsiteX119"/>
              <a:gd fmla="*/ 1842150 h 5025119" name="connsiteY119"/>
              <a:gd fmla="*/ 653030 w 6886274" name="connsiteX120"/>
              <a:gd fmla="*/ 2213265 h 5025119" name="connsiteY120"/>
              <a:gd fmla="*/ 318394 w 6886274" name="connsiteX121"/>
              <a:gd fmla="*/ 2143285 h 5025119" name="connsiteY121"/>
              <a:gd fmla="*/ 272982 w 6886274" name="connsiteX122"/>
              <a:gd fmla="*/ 2258305 h 5025119" name="connsiteY122"/>
              <a:gd fmla="*/ 430435 w 6886274" name="connsiteX123"/>
              <a:gd fmla="*/ 2360668 h 5025119" name="connsiteY123"/>
              <a:gd fmla="*/ 488876 w 6886274" name="connsiteX124"/>
              <a:gd fmla="*/ 2563162 h 5025119" name="connsiteY124"/>
              <a:gd fmla="*/ 460586 w 6886274" name="connsiteX125"/>
              <a:gd fmla="*/ 2748533 h 5025119" name="connsiteY125"/>
              <a:gd fmla="*/ 393212 w 6886274" name="connsiteX126"/>
              <a:gd fmla="*/ 2807345 h 5025119" name="connsiteY126"/>
              <a:gd fmla="*/ 295688 w 6886274" name="connsiteX127"/>
              <a:gd fmla="*/ 2913059 h 5025119" name="connsiteY127"/>
              <a:gd fmla="*/ 235386 w 6886274" name="connsiteX128"/>
              <a:gd fmla="*/ 2978572 h 5025119" name="connsiteY128"/>
              <a:gd fmla="*/ 25448 w 6886274" name="connsiteX129"/>
              <a:gd fmla="*/ 2952888 h 5025119" name="connsiteY129"/>
              <a:gd fmla="*/ 305738 w 6886274" name="connsiteX130"/>
              <a:gd fmla="*/ 3119275 h 5025119" name="connsiteY130"/>
              <a:gd fmla="*/ 79049 w 6886274" name="connsiteX131"/>
              <a:gd fmla="*/ 3098430 h 5025119" name="connsiteY131"/>
              <a:gd fmla="*/ 4975 w 6886274" name="connsiteX132"/>
              <a:gd fmla="*/ 3109969 h 5025119" name="connsiteY132"/>
              <a:gd fmla="*/ 47037 w 6886274" name="connsiteX133"/>
              <a:gd fmla="*/ 3163943 h 5025119" name="connsiteY133"/>
              <a:gd fmla="*/ 213425 w 6886274" name="connsiteX134"/>
              <a:gd fmla="*/ 3255139 h 5025119" name="connsiteY134"/>
              <a:gd fmla="*/ 556622 w 6886274" name="connsiteX135"/>
              <a:gd fmla="*/ 3502301 h 5025119" name="connsiteY135"/>
              <a:gd fmla="*/ 224592 w 6886274" name="connsiteX136"/>
              <a:gd fmla="*/ 3388771 h 5025119" name="connsiteY136"/>
              <a:gd fmla="*/ 574861 w 6886274" name="connsiteX137"/>
              <a:gd fmla="*/ 3643004 h 5025119" name="connsiteY137"/>
              <a:gd fmla="*/ 652657 w 6886274" name="connsiteX138"/>
              <a:gd fmla="*/ 3727501 h 5025119" name="connsiteY138"/>
              <a:gd fmla="*/ 810111 w 6886274" name="connsiteX139"/>
              <a:gd fmla="*/ 3937067 h 5025119" name="connsiteY139"/>
              <a:gd fmla="*/ 802294 w 6886274" name="connsiteX140"/>
              <a:gd fmla="*/ 3960890 h 5025119" name="connsiteY140"/>
              <a:gd fmla="*/ 620646 w 6886274" name="connsiteX141"/>
              <a:gd fmla="*/ 3927017 h 5025119" name="connsiteY141"/>
              <a:gd fmla="*/ 856268 w 6886274" name="connsiteX142"/>
              <a:gd fmla="*/ 4103082 h 5025119" name="connsiteY142"/>
              <a:gd fmla="*/ 1099707 w 6886274" name="connsiteX143"/>
              <a:gd fmla="*/ 4238574 h 5025119" name="connsiteY143"/>
              <a:gd fmla="*/ 926992 w 6886274" name="connsiteX144"/>
              <a:gd fmla="*/ 4218102 h 5025119" name="connsiteY144"/>
              <a:gd fmla="*/ 689508 w 6886274" name="connsiteX145"/>
              <a:gd fmla="*/ 4140677 h 5025119" name="connsiteY145"/>
              <a:gd fmla="*/ 606873 w 6886274" name="connsiteX146"/>
              <a:gd fmla="*/ 4169711 h 5025119" name="connsiteY146"/>
              <a:gd fmla="*/ 831701 w 6886274" name="connsiteX147"/>
              <a:gd fmla="*/ 4297759 h 5025119" name="connsiteY147"/>
              <a:gd fmla="*/ 960493 w 6886274" name="connsiteX148"/>
              <a:gd fmla="*/ 4356944 h 5025119" name="connsiteY148"/>
              <a:gd fmla="*/ 1012233 w 6886274" name="connsiteX149"/>
              <a:gd fmla="*/ 4402356 h 5025119" name="connsiteY149"/>
              <a:gd fmla="*/ 1159636 w 6886274" name="connsiteX150"/>
              <a:gd fmla="*/ 4564276 h 5025119" name="connsiteY150"/>
              <a:gd fmla="*/ 1592169 w 6886274" name="connsiteX151"/>
              <a:gd fmla="*/ 4741458 h 5025119" name="connsiteY151"/>
              <a:gd fmla="*/ 3110499 w 6886274" name="connsiteX152"/>
              <a:gd fmla="*/ 5032171 h 5025119" name="connsiteY152"/>
              <a:gd fmla="*/ 6033630 w 6886274" name="connsiteX153"/>
              <a:gd fmla="*/ 4091915 h 5025119" name="connsiteY153"/>
              <a:gd fmla="*/ 6180661 w 6886274" name="connsiteX154"/>
              <a:gd fmla="*/ 3957912 h 5025119" name="connsiteY154"/>
              <a:gd fmla="*/ 6305359 w 6886274" name="connsiteX155"/>
              <a:gd fmla="*/ 3837309 h 5025119" name="connsiteY155"/>
              <a:gd fmla="*/ 6240218 w 6886274" name="connsiteX156"/>
              <a:gd fmla="*/ 3796364 h 5025119" name="connsiteY156"/>
              <a:gd fmla="*/ 6328437 w 6886274" name="connsiteX157"/>
              <a:gd fmla="*/ 3681344 h 5025119" name="connsiteY157"/>
              <a:gd fmla="*/ 6608355 w 6886274" name="connsiteX158"/>
              <a:gd fmla="*/ 3326236 h 5025119" name="connsiteY158"/>
              <a:gd fmla="*/ 6731191 w 6886274" name="connsiteX159"/>
              <a:gd fmla="*/ 3248067 h 5025119" name="connsiteY159"/>
              <a:gd fmla="*/ 6880456 w 6886274" name="connsiteX160"/>
              <a:gd fmla="*/ 3051529 h 5025119" name="connsiteY160"/>
              <a:gd fmla="*/ 6901673 w 6886274" name="connsiteX161"/>
              <a:gd fmla="*/ 2763795 h 5025119" name="connsiteY161"/>
              <a:gd fmla="*/ 6871150 w 6886274" name="connsiteX162"/>
              <a:gd fmla="*/ 2948421 h 5025119" name="connsiteY162"/>
              <a:gd fmla="*/ 6848444 w 6886274" name="connsiteX163"/>
              <a:gd fmla="*/ 2890353 h 5025119" name="connsiteY163"/>
              <a:gd fmla="*/ 6878223 w 6886274" name="connsiteX164"/>
              <a:gd fmla="*/ 2873230 h 5025119" name="connsiteY164"/>
              <a:gd fmla="*/ 6762459 w 6886274" name="connsiteX165"/>
              <a:gd fmla="*/ 2568745 h 5025119" name="connsiteY165"/>
              <a:gd fmla="*/ 6673123 w 6886274" name="connsiteX166"/>
              <a:gd fmla="*/ 2451493 h 5025119" name="connsiteY166"/>
              <a:gd fmla="*/ 6662700 w 6886274" name="connsiteX167"/>
              <a:gd fmla="*/ 2346896 h 5025119" name="connsiteY167"/>
              <a:gd fmla="*/ 6487752 w 6886274" name="connsiteX168"/>
              <a:gd fmla="*/ 2285105 h 5025119" name="connsiteY168"/>
              <a:gd fmla="*/ 6652278 w 6886274" name="connsiteX169"/>
              <a:gd fmla="*/ 2063628 h 5025119" name="connsiteY169"/>
              <a:gd fmla="*/ 6668656 w 6886274" name="connsiteX170"/>
              <a:gd fmla="*/ 2017843 h 5025119" name="connsiteY170"/>
              <a:gd fmla="*/ 6570015 w 6886274" name="connsiteX171"/>
              <a:gd fmla="*/ 1854062 h 5025119" name="connsiteY171"/>
              <a:gd fmla="*/ 6554009 w 6886274" name="connsiteX172"/>
              <a:gd fmla="*/ 1827633 h 5025119" name="connsiteY172"/>
              <a:gd fmla="*/ 6517531 w 6886274" name="connsiteX173"/>
              <a:gd fmla="*/ 1775149 h 5025119" name="connsiteY173"/>
              <a:gd fmla="*/ 6412934 w 6886274" name="connsiteX174"/>
              <a:gd fmla="*/ 1762493 h 5025119" name="connsiteY174"/>
              <a:gd fmla="*/ 6467279 w 6886274" name="connsiteX175"/>
              <a:gd fmla="*/ 1725642 h 5025119" name="connsiteY175"/>
              <a:gd fmla="*/ 6572621 w 6886274" name="connsiteX176"/>
              <a:gd fmla="*/ 1600200 h 5025119" name="connsiteY176"/>
              <a:gd fmla="*/ 6502641 w 6886274" name="connsiteX177"/>
              <a:gd fmla="*/ 1480341 h 5025119" name="connsiteY177"/>
              <a:gd fmla="*/ 6481796 w 6886274" name="connsiteX178"/>
              <a:gd fmla="*/ 1461358 h 5025119" name="connsiteY178"/>
              <a:gd fmla="*/ 6509713 w 6886274" name="connsiteX179"/>
              <a:gd fmla="*/ 1436418 h 5025119" name="connsiteY179"/>
              <a:gd fmla="*/ 6567037 w 6886274" name="connsiteX180"/>
              <a:gd fmla="*/ 1348199 h 5025119" name="connsiteY180"/>
              <a:gd fmla="*/ 6596816 w 6886274" name="connsiteX181"/>
              <a:gd fmla="*/ 1286781 h 5025119" name="connsiteY181"/>
              <a:gd fmla="*/ 6632178 w 6886274" name="connsiteX182"/>
              <a:gd fmla="*/ 1261842 h 5025119" name="connsiteY182"/>
              <a:gd fmla="*/ 6639994 w 6886274" name="connsiteX183"/>
              <a:gd fmla="*/ 1240625 h 5025119" name="connsiteY183"/>
              <a:gd fmla="*/ 6622127 w 6886274" name="connsiteX184"/>
              <a:gd fmla="*/ 1136400 h 5025119" name="connsiteY184"/>
              <a:gd fmla="*/ 6612077 w 6886274" name="connsiteX185"/>
              <a:gd fmla="*/ 1109599 h 5025119" name="connsiteY185"/>
              <a:gd fmla="*/ 6531675 w 6886274" name="connsiteX186"/>
              <a:gd fmla="*/ 1009469 h 5025119" name="connsiteY186"/>
              <a:gd fmla="*/ 6456113 w 6886274" name="connsiteX187"/>
              <a:gd fmla="*/ 845315 h 5025119" name="connsiteY187"/>
              <a:gd fmla="*/ 6440851 w 6886274" name="connsiteX188"/>
              <a:gd fmla="*/ 739229 h 5025119" name="connsiteY188"/>
              <a:gd fmla="*/ 6434523 w 6886274" name="connsiteX189"/>
              <a:gd fmla="*/ 715034 h 5025119" name="connsiteY189"/>
              <a:gd fmla="*/ 6432290 w 6886274" name="connsiteX190"/>
              <a:gd fmla="*/ 617510 h 5025119" name="connsiteY190"/>
              <a:gd fmla="*/ 6416284 w 6886274" name="connsiteX191"/>
              <a:gd fmla="*/ 595176 h 5025119" name="connsiteY191"/>
              <a:gd fmla="*/ 6267763 w 6886274" name="connsiteX192"/>
              <a:gd fmla="*/ 591826 h 5025119" name="connsiteY192"/>
              <a:gd fmla="*/ 6236496 w 6886274" name="connsiteX193"/>
              <a:gd fmla="*/ 521102 h 5025119" name="connsiteY193"/>
              <a:gd fmla="*/ 6257341 w 6886274" name="connsiteX194"/>
              <a:gd fmla="*/ 487229 h 5025119" name="connsiteY194"/>
              <a:gd fmla="*/ 6248780 w 6886274" name="connsiteX195"/>
              <a:gd fmla="*/ 465267 h 5025119" name="connsiteY195"/>
              <a:gd fmla="*/ 6226818 w 6886274" name="connsiteX196"/>
              <a:gd fmla="*/ 473456 h 5025119" name="connsiteY196"/>
              <a:gd fmla="*/ 6115149 w 6886274" name="connsiteX197"/>
              <a:gd fmla="*/ 551625 h 5025119" name="connsiteY197"/>
              <a:gd fmla="*/ 5951739 w 6886274" name="connsiteX198"/>
              <a:gd fmla="*/ 659944 h 5025119" name="connsiteY198"/>
              <a:gd fmla="*/ 5917122 w 6886274" name="connsiteX199"/>
              <a:gd fmla="*/ 644310 h 5025119" name="connsiteY199"/>
              <a:gd fmla="*/ 5890694 w 6886274" name="connsiteX200"/>
              <a:gd fmla="*/ 630538 h 5025119" name="connsiteY200"/>
              <a:gd fmla="*/ 5837464 w 6886274" name="connsiteX201"/>
              <a:gd fmla="*/ 646916 h 5025119" name="connsiteY201"/>
              <a:gd fmla="*/ 5809175 w 6886274" name="connsiteX202"/>
              <a:gd fmla="*/ 683395 h 5025119" name="connsiteY202"/>
              <a:gd fmla="*/ 5815503 w 6886274" name="connsiteX203"/>
              <a:gd fmla="*/ 698656 h 5025119" name="connsiteY203"/>
              <a:gd fmla="*/ 5746268 w 6886274" name="connsiteX204"/>
              <a:gd fmla="*/ 667389 h 5025119" name="connsiteY204"/>
              <a:gd fmla="*/ 5458905 w 6886274" name="connsiteX205"/>
              <a:gd fmla="*/ 754119 h 5025119" name="connsiteY205"/>
              <a:gd fmla="*/ 885302 w 6886274" name="connsiteX206"/>
              <a:gd fmla="*/ 1333310 h 5025119" name="connsiteY206"/>
              <a:gd fmla="*/ 862596 w 6886274" name="connsiteX207"/>
              <a:gd fmla="*/ 1314326 h 5025119" name="connsiteY207"/>
              <a:gd fmla="*/ 866318 w 6886274" name="connsiteX208"/>
              <a:gd fmla="*/ 1309860 h 5025119" name="connsiteY208"/>
              <a:gd fmla="*/ 912103 w 6886274" name="connsiteX209"/>
              <a:gd fmla="*/ 1341127 h 5025119" name="connsiteY209"/>
              <a:gd fmla="*/ 885302 w 6886274" name="connsiteX210"/>
              <a:gd fmla="*/ 1333310 h 5025119" name="connsiteY210"/>
              <a:gd fmla="*/ 1140280 w 6886274" name="connsiteX211"/>
              <a:gd fmla="*/ 787619 h 5025119" name="connsiteY211"/>
              <a:gd fmla="*/ 1414987 w 6886274" name="connsiteX212"/>
              <a:gd fmla="*/ 975596 h 5025119" name="connsiteY212"/>
              <a:gd fmla="*/ 1410892 w 6886274" name="connsiteX213"/>
              <a:gd fmla="*/ 980063 h 5025119" name="connsiteY213"/>
              <a:gd fmla="*/ 1140280 w 6886274" name="connsiteX214"/>
              <a:gd fmla="*/ 787619 h 5025119" name="connsiteY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b="b" l="l" r="r" t="t"/>
            <a:pathLst>
              <a:path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cap="flat" w="32707">
            <a:noFill/>
            <a:prstDash val="solid"/>
            <a:miter/>
          </a:ln>
        </p:spPr>
        <p:txBody>
          <a:bodyPr anchor="ctr" numCol="1" rtlCol="0"/>
          <a:lstStyle/>
          <a:p>
            <a:endParaRPr dirty="0"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numCol="1"/>
          <a:lstStyle>
            <a:lvl1pPr algn="ctr">
              <a:defRPr sz="3200"/>
            </a:lvl1pPr>
          </a:lstStyle>
          <a:p>
            <a:r>
              <a:rPr lang="en-US"/>
              <a:t>Click to edit Master title style</a:t>
            </a:r>
            <a:endParaRPr dirty="0" lang="en-US"/>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idx="1" type="pic"/>
          </p:nvPr>
        </p:nvSpPr>
        <p:spPr>
          <a:xfrm>
            <a:off x="6711696" y="640079"/>
            <a:ext cx="4837176" cy="5568696"/>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idx="2" sz="half" type="body"/>
          </p:nvPr>
        </p:nvSpPr>
        <p:spPr>
          <a:xfrm>
            <a:off x="1655064" y="4087368"/>
            <a:ext cx="3319272" cy="649224"/>
          </a:xfrm>
        </p:spPr>
        <p:txBody>
          <a:bodyPr numCol="1">
            <a:noAutofit/>
          </a:bodyPr>
          <a:lstStyle>
            <a:lvl1pPr algn="ctr" indent="0" marL="0">
              <a:buNone/>
              <a:defRPr baseline="0" cap="all" sz="20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69941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numCol="1"/>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idx="1" orient="vert" type="body"/>
          </p:nvPr>
        </p:nvSpPr>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37815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orient="vert" type="title"/>
          </p:nvPr>
        </p:nvSpPr>
        <p:spPr>
          <a:xfrm>
            <a:off x="8724900" y="365125"/>
            <a:ext cx="2628900" cy="5811838"/>
          </a:xfrm>
        </p:spPr>
        <p:txBody>
          <a:bodyPr numCol="1"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idx="1" orient="vert" type="body"/>
          </p:nvPr>
        </p:nvSpPr>
        <p:spPr>
          <a:xfrm>
            <a:off x="838200" y="365125"/>
            <a:ext cx="7734300" cy="5811838"/>
          </a:xfrm>
        </p:spPr>
        <p:txBody>
          <a:bodyPr numCol="1"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260573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descr="Tag=AccentColor Flavor=Light Target=Fill" id="7" name="Freeform: Shape 6">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fmla="*/ 3021543 w 3021543" name="connsiteX0"/>
              <a:gd fmla="*/ 0 h 1435442" name="connsiteY0"/>
              <a:gd fmla="*/ 2963800 w 3021543" name="connsiteX1"/>
              <a:gd fmla="*/ 7242 h 1435442" name="connsiteY1"/>
              <a:gd fmla="*/ 2793803 w 3021543" name="connsiteX2"/>
              <a:gd fmla="*/ 24082 h 1435442" name="connsiteY2"/>
              <a:gd fmla="*/ 2414348 w 3021543" name="connsiteX3"/>
              <a:gd fmla="*/ 29696 h 1435442" name="connsiteY3"/>
              <a:gd fmla="*/ 2091558 w 3021543" name="connsiteX4"/>
              <a:gd fmla="*/ 27450 h 1435442" name="connsiteY4"/>
              <a:gd fmla="*/ 1645319 w 3021543" name="connsiteX5"/>
              <a:gd fmla="*/ 28573 h 1435442" name="connsiteY5"/>
              <a:gd fmla="*/ 1243602 w 3021543" name="connsiteX6"/>
              <a:gd fmla="*/ 60008 h 1435442" name="connsiteY6"/>
              <a:gd fmla="*/ 753851 w 3021543" name="connsiteX7"/>
              <a:gd fmla="*/ 57763 h 1435442" name="connsiteY7"/>
              <a:gd fmla="*/ 465465 w 3021543" name="connsiteX8"/>
              <a:gd fmla="*/ 116142 h 1435442" name="connsiteY8"/>
              <a:gd fmla="*/ 546416 w 3021543" name="connsiteX9"/>
              <a:gd fmla="*/ 136351 h 1435442" name="connsiteY9"/>
              <a:gd fmla="*/ 689091 w 3021543" name="connsiteX10"/>
              <a:gd fmla="*/ 180136 h 1435442" name="connsiteY10"/>
              <a:gd fmla="*/ 704269 w 3021543" name="connsiteX11"/>
              <a:gd fmla="*/ 208203 h 1435442" name="connsiteY11"/>
              <a:gd fmla="*/ 683020 w 3021543" name="connsiteX12"/>
              <a:gd fmla="*/ 221675 h 1435442" name="connsiteY12"/>
              <a:gd fmla="*/ 621295 w 3021543" name="connsiteX13"/>
              <a:gd fmla="*/ 247496 h 1435442" name="connsiteY13"/>
              <a:gd fmla="*/ 848968 w 3021543" name="connsiteX14"/>
              <a:gd fmla="*/ 285668 h 1435442" name="connsiteY14"/>
              <a:gd fmla="*/ 768018 w 3021543" name="connsiteX15"/>
              <a:gd fmla="*/ 309244 h 1435442" name="connsiteY15"/>
              <a:gd fmla="*/ 684032 w 3021543" name="connsiteX16"/>
              <a:gd fmla="*/ 326085 h 1435442" name="connsiteY16"/>
              <a:gd fmla="*/ 592962 w 3021543" name="connsiteX17"/>
              <a:gd fmla="*/ 338434 h 1435442" name="connsiteY17"/>
              <a:gd fmla="*/ 509988 w 3021543" name="connsiteX18"/>
              <a:gd fmla="*/ 363133 h 1435442" name="connsiteY18"/>
              <a:gd fmla="*/ 726531 w 3021543" name="connsiteX19"/>
              <a:gd fmla="*/ 373237 h 1435442" name="connsiteY19"/>
              <a:gd fmla="*/ 614212 w 3021543" name="connsiteX20"/>
              <a:gd fmla="*/ 395691 h 1435442" name="connsiteY20"/>
              <a:gd fmla="*/ 522131 w 3021543" name="connsiteX21"/>
              <a:gd fmla="*/ 424881 h 1435442" name="connsiteY21"/>
              <a:gd fmla="*/ 457370 w 3021543" name="connsiteX22"/>
              <a:gd fmla="*/ 438353 h 1435442" name="connsiteY22"/>
              <a:gd fmla="*/ 388562 w 3021543" name="connsiteX23"/>
              <a:gd fmla="*/ 441721 h 1435442" name="connsiteY23"/>
              <a:gd fmla="*/ 372372 w 3021543" name="connsiteX24"/>
              <a:gd fmla="*/ 463052 h 1435442" name="connsiteY24"/>
              <a:gd fmla="*/ 393622 w 3021543" name="connsiteX25"/>
              <a:gd fmla="*/ 485506 h 1435442" name="connsiteY25"/>
              <a:gd fmla="*/ 426002 w 3021543" name="connsiteX26"/>
              <a:gd fmla="*/ 487751 h 1435442" name="connsiteY26"/>
              <a:gd fmla="*/ 619271 w 3021543" name="connsiteX27"/>
              <a:gd fmla="*/ 493365 h 1435442" name="connsiteY27"/>
              <a:gd fmla="*/ 0 w 3021543" name="connsiteX28"/>
              <a:gd fmla="*/ 542762 h 1435442" name="connsiteY28"/>
              <a:gd fmla="*/ 83986 w 3021543" name="connsiteX29"/>
              <a:gd fmla="*/ 573075 h 1435442" name="connsiteY29"/>
              <a:gd fmla="*/ 112319 w 3021543" name="connsiteX30"/>
              <a:gd fmla="*/ 656154 h 1435442" name="connsiteY30"/>
              <a:gd fmla="*/ 215531 w 3021543" name="connsiteX31"/>
              <a:gd fmla="*/ 703306 h 1435442" name="connsiteY31"/>
              <a:gd fmla="*/ 282315 w 3021543" name="connsiteX32"/>
              <a:gd fmla="*/ 720147 h 1435442" name="connsiteY32"/>
              <a:gd fmla="*/ 435109 w 3021543" name="connsiteX33"/>
              <a:gd fmla="*/ 744846 h 1435442" name="connsiteY33"/>
              <a:gd fmla="*/ 457370 w 3021543" name="connsiteX34"/>
              <a:gd fmla="*/ 785263 h 1435442" name="connsiteY34"/>
              <a:gd fmla="*/ 476596 w 3021543" name="connsiteX35"/>
              <a:gd fmla="*/ 830170 h 1435442" name="connsiteY35"/>
              <a:gd fmla="*/ 517071 w 3021543" name="connsiteX36"/>
              <a:gd fmla="*/ 859360 h 1435442" name="connsiteY36"/>
              <a:gd fmla="*/ 202377 w 3021543" name="connsiteX37"/>
              <a:gd fmla="*/ 854869 h 1435442" name="connsiteY37"/>
              <a:gd fmla="*/ 557546 w 3021543" name="connsiteX38"/>
              <a:gd fmla="*/ 949175 h 1435442" name="connsiteY38"/>
              <a:gd fmla="*/ 526178 w 3021543" name="connsiteX39"/>
              <a:gd fmla="*/ 986223 h 1435442" name="connsiteY39"/>
              <a:gd fmla="*/ 720459 w 3021543" name="connsiteX40"/>
              <a:gd fmla="*/ 1036744 h 1435442" name="connsiteY40"/>
              <a:gd fmla="*/ 616236 w 3021543" name="connsiteX41"/>
              <a:gd fmla="*/ 1042357 h 1435442" name="connsiteY41"/>
              <a:gd fmla="*/ 1222353 w 3021543" name="connsiteX42"/>
              <a:gd fmla="*/ 1253422 h 1435442" name="connsiteY42"/>
              <a:gd fmla="*/ 2087511 w 3021543" name="connsiteX43"/>
              <a:gd fmla="*/ 1406107 h 1435442" name="connsiteY43"/>
              <a:gd fmla="*/ 2425479 w 3021543" name="connsiteX44"/>
              <a:gd fmla="*/ 1435297 h 1435442" name="connsiteY44"/>
              <a:gd fmla="*/ 2809994 w 3021543" name="connsiteX45"/>
              <a:gd fmla="*/ 1426315 h 1435442" name="connsiteY45"/>
              <a:gd fmla="*/ 2953618 w 3021543" name="connsiteX46"/>
              <a:gd fmla="*/ 1417071 h 1435442" name="connsiteY46"/>
              <a:gd fmla="*/ 3021543 w 3021543" name="connsiteX47"/>
              <a:gd fmla="*/ 1407897 h 1435442" name="connsiteY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b="b" l="l" r="r" t="t"/>
            <a:pathLst>
              <a:path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cap="flat" w="32707">
            <a:noFill/>
            <a:prstDash val="solid"/>
            <a:miter/>
          </a:ln>
        </p:spPr>
        <p:txBody>
          <a:bodyPr anchor="ctr" numCol="1" rtlCol="0" wrap="square">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numCol="1">
            <a:normAutofit/>
          </a:bodyPr>
          <a:lstStyle>
            <a:lvl1pPr>
              <a:defRPr sz="4000"/>
            </a:lvl1pPr>
          </a:lstStyle>
          <a:p>
            <a:r>
              <a:rPr lang="en-US"/>
              <a:t>Click to edit Master title style</a:t>
            </a:r>
            <a:endParaRPr dirty="0" lang="en-US"/>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4" name="Date Placeholder 3">
            <a:extLst>
              <a:ext uri="{FF2B5EF4-FFF2-40B4-BE49-F238E27FC236}">
                <a16:creationId xmlns:a16="http://schemas.microsoft.com/office/drawing/2014/main" id="{70BAE770-8363-44CD-8A22-AB26C5C5361B}"/>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
        <p:nvSpPr>
          <p:cNvPr id="8" name="Rectangle 7"/>
          <p:cNvSpPr/>
          <p:nvPr userDrawn="1"/>
        </p:nvSpPr>
        <p:spPr>
          <a:xfrm>
            <a:off x="2211354" y="2202025"/>
            <a:ext cx="7763069" cy="3582955"/>
          </a:xfrm>
          <a:prstGeom prst="rect">
            <a:avLst/>
          </a:prstGeom>
          <a:blipFill rotWithShape="1">
            <a:blip r:embed="rId2">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numCol="1" rtlCol="0"/>
          <a:lstStyle/>
          <a:p>
            <a:pPr algn="ctr"/>
            <a:endParaRPr altLang="en-IN" lang="en-IN"/>
          </a:p>
        </p:txBody>
      </p:sp>
    </p:spTree>
    <p:extLst>
      <p:ext uri="{BB962C8B-B14F-4D97-AF65-F5344CB8AC3E}">
        <p14:creationId xmlns:p14="http://schemas.microsoft.com/office/powerpoint/2010/main" val="24003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descr="Tag=AccentColor Flavor=Light Target=Fill" id="7" name="Graphic 9">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fmla="*/ 0 w 3843750" name="connsiteX0"/>
              <a:gd fmla="*/ 346 h 5956080" name="connsiteY0"/>
              <a:gd fmla="*/ 72373 w 3843750" name="connsiteX1"/>
              <a:gd fmla="*/ 2447534 h 5956080" name="connsiteY1"/>
              <a:gd fmla="*/ 145093 w 3843750" name="connsiteX2"/>
              <a:gd fmla="*/ 3878724 h 5956080" name="connsiteY2"/>
              <a:gd fmla="*/ 237897 w 3843750" name="connsiteX3"/>
              <a:gd fmla="*/ 4208041 h 5956080" name="connsiteY3"/>
              <a:gd fmla="*/ 281875 w 3843750" name="connsiteX4"/>
              <a:gd fmla="*/ 4677601 h 5956080" name="connsiteY4"/>
              <a:gd fmla="*/ 360135 w 3843750" name="connsiteX5"/>
              <a:gd fmla="*/ 5287407 h 5956080" name="connsiteY5"/>
              <a:gd fmla="*/ 414155 w 3843750" name="connsiteX6"/>
              <a:gd fmla="*/ 5817914 h 5956080" name="connsiteY6"/>
              <a:gd fmla="*/ 681487 w 3843750" name="connsiteX7"/>
              <a:gd fmla="*/ 5914873 h 5956080" name="connsiteY7"/>
              <a:gd fmla="*/ 892373 w 3843750" name="connsiteX8"/>
              <a:gd fmla="*/ 5605295 h 5956080" name="connsiteY8"/>
              <a:gd fmla="*/ 1027770 w 3843750" name="connsiteX9"/>
              <a:gd fmla="*/ 5804063 h 5956080" name="connsiteY9"/>
              <a:gd fmla="*/ 1200566 w 3843750" name="connsiteX10"/>
              <a:gd fmla="*/ 5527036 h 5956080" name="connsiteY10"/>
              <a:gd fmla="*/ 1348083 w 3843750" name="connsiteX11"/>
              <a:gd fmla="*/ 5363590 h 5956080" name="connsiteY11"/>
              <a:gd fmla="*/ 1425997 w 3843750" name="connsiteX12"/>
              <a:gd fmla="*/ 4800532 h 5956080" name="connsiteY12"/>
              <a:gd fmla="*/ 1517416 w 3843750" name="connsiteX13"/>
              <a:gd fmla="*/ 4640549 h 5956080" name="connsiteY13"/>
              <a:gd fmla="*/ 1569705 w 3843750" name="connsiteX14"/>
              <a:gd fmla="*/ 4803995 h 5956080" name="connsiteY14"/>
              <a:gd fmla="*/ 1530921 w 3843750" name="connsiteX15"/>
              <a:gd fmla="*/ 5433885 h 5956080" name="connsiteY15"/>
              <a:gd fmla="*/ 1614721 w 3843750" name="connsiteX16"/>
              <a:gd fmla="*/ 5319957 h 5956080" name="connsiteY16"/>
              <a:gd fmla="*/ 1800676 w 3843750" name="connsiteX17"/>
              <a:gd fmla="*/ 4608691 h 5956080" name="connsiteY17"/>
              <a:gd fmla="*/ 1918759 w 3843750" name="connsiteX18"/>
              <a:gd fmla="*/ 4486799 h 5956080" name="connsiteY18"/>
              <a:gd fmla="*/ 2009139 w 3843750" name="connsiteX19"/>
              <a:gd fmla="*/ 4715000 h 5956080" name="connsiteY19"/>
              <a:gd fmla="*/ 2135532 w 3843750" name="connsiteX20"/>
              <a:gd fmla="*/ 5321689 h 5956080" name="connsiteY20"/>
              <a:gd fmla="*/ 2209291 w 3843750" name="connsiteX21"/>
              <a:gd fmla="*/ 5028733 h 5956080" name="connsiteY21"/>
              <a:gd fmla="*/ 2501208 w 3843750" name="connsiteX22"/>
              <a:gd fmla="*/ 4457711 h 5956080" name="connsiteY22"/>
              <a:gd fmla="*/ 2695127 w 3843750" name="connsiteX23"/>
              <a:gd fmla="*/ 4973674 h 5956080" name="connsiteY23"/>
              <a:gd fmla="*/ 2825329 w 3843750" name="connsiteX24"/>
              <a:gd fmla="*/ 4563328 h 5956080" name="connsiteY24"/>
              <a:gd fmla="*/ 2904628 w 3843750" name="connsiteX25"/>
              <a:gd fmla="*/ 4466368 h 5956080" name="connsiteY25"/>
              <a:gd fmla="*/ 2922635 w 3843750" name="connsiteX26"/>
              <a:gd fmla="*/ 4519696 h 5956080" name="connsiteY26"/>
              <a:gd fmla="*/ 3089544 w 3843750" name="connsiteX27"/>
              <a:gd fmla="*/ 3606545 h 5956080" name="connsiteY27"/>
              <a:gd fmla="*/ 3150490 w 3843750" name="connsiteX28"/>
              <a:gd fmla="*/ 3989882 h 5956080" name="connsiteY28"/>
              <a:gd fmla="*/ 3755448 w 3843750" name="connsiteX29"/>
              <a:gd fmla="*/ 1538193 h 5956080" name="connsiteY29"/>
              <a:gd fmla="*/ 3850330 w 3843750" name="connsiteX30"/>
              <a:gd fmla="*/ 0 h 5956080" name="connsiteY30"/>
              <a:gd fmla="*/ 0 w 3843750" name="connsiteX31"/>
              <a:gd fmla="*/ 0 h 5956080" name="connsiteY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b="b" l="l" r="r" t="t"/>
            <a:pathLst>
              <a:path h="5956080" w="384375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cap="flat" w="32707">
            <a:noFill/>
            <a:prstDash val="solid"/>
            <a:miter/>
          </a:ln>
        </p:spPr>
        <p:txBody>
          <a:bodyPr anchor="ctr" numCol="1" rtlCol="0"/>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numCol="1">
            <a:normAutofit/>
          </a:bodyPr>
          <a:lstStyle>
            <a:lvl1pPr>
              <a:defRPr sz="4800"/>
            </a:lvl1pPr>
          </a:lstStyle>
          <a:p>
            <a:r>
              <a:rPr lang="en-US"/>
              <a:t>Click to edit Master title style</a:t>
            </a:r>
            <a:endParaRPr dirty="0" lang="en-US"/>
          </a:p>
        </p:txBody>
      </p:sp>
      <p:sp>
        <p:nvSpPr>
          <p:cNvPr id="3" name="Text Placeholder 2">
            <a:extLst>
              <a:ext uri="{FF2B5EF4-FFF2-40B4-BE49-F238E27FC236}">
                <a16:creationId xmlns:a16="http://schemas.microsoft.com/office/drawing/2014/main" id="{BE8BBAC4-9088-44CF-BA2D-B8DD24FB5274}"/>
              </a:ext>
            </a:extLst>
          </p:cNvPr>
          <p:cNvSpPr>
            <a:spLocks noGrp="1"/>
          </p:cNvSpPr>
          <p:nvPr>
            <p:ph idx="1" type="body"/>
          </p:nvPr>
        </p:nvSpPr>
        <p:spPr>
          <a:xfrm>
            <a:off x="831850" y="4279392"/>
            <a:ext cx="5266944" cy="1500187"/>
          </a:xfrm>
        </p:spPr>
        <p:txBody>
          <a:bodyPr numCol="1"/>
          <a:lstStyle>
            <a:lvl1pPr indent="0" marL="0">
              <a:buNone/>
              <a:defRPr baseline="0" cap="all"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4558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descr="Tag=AccentColor Flavor=Light Target=Fill" id="8" name="Freeform: Shape 7">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fmla="*/ 3021543 w 3021543" name="connsiteX0"/>
              <a:gd fmla="*/ 0 h 1435442" name="connsiteY0"/>
              <a:gd fmla="*/ 2963800 w 3021543" name="connsiteX1"/>
              <a:gd fmla="*/ 7242 h 1435442" name="connsiteY1"/>
              <a:gd fmla="*/ 2793803 w 3021543" name="connsiteX2"/>
              <a:gd fmla="*/ 24082 h 1435442" name="connsiteY2"/>
              <a:gd fmla="*/ 2414348 w 3021543" name="connsiteX3"/>
              <a:gd fmla="*/ 29696 h 1435442" name="connsiteY3"/>
              <a:gd fmla="*/ 2091558 w 3021543" name="connsiteX4"/>
              <a:gd fmla="*/ 27450 h 1435442" name="connsiteY4"/>
              <a:gd fmla="*/ 1645319 w 3021543" name="connsiteX5"/>
              <a:gd fmla="*/ 28573 h 1435442" name="connsiteY5"/>
              <a:gd fmla="*/ 1243602 w 3021543" name="connsiteX6"/>
              <a:gd fmla="*/ 60008 h 1435442" name="connsiteY6"/>
              <a:gd fmla="*/ 753851 w 3021543" name="connsiteX7"/>
              <a:gd fmla="*/ 57763 h 1435442" name="connsiteY7"/>
              <a:gd fmla="*/ 465465 w 3021543" name="connsiteX8"/>
              <a:gd fmla="*/ 116142 h 1435442" name="connsiteY8"/>
              <a:gd fmla="*/ 546416 w 3021543" name="connsiteX9"/>
              <a:gd fmla="*/ 136351 h 1435442" name="connsiteY9"/>
              <a:gd fmla="*/ 689091 w 3021543" name="connsiteX10"/>
              <a:gd fmla="*/ 180136 h 1435442" name="connsiteY10"/>
              <a:gd fmla="*/ 704269 w 3021543" name="connsiteX11"/>
              <a:gd fmla="*/ 208203 h 1435442" name="connsiteY11"/>
              <a:gd fmla="*/ 683020 w 3021543" name="connsiteX12"/>
              <a:gd fmla="*/ 221675 h 1435442" name="connsiteY12"/>
              <a:gd fmla="*/ 621295 w 3021543" name="connsiteX13"/>
              <a:gd fmla="*/ 247496 h 1435442" name="connsiteY13"/>
              <a:gd fmla="*/ 848968 w 3021543" name="connsiteX14"/>
              <a:gd fmla="*/ 285668 h 1435442" name="connsiteY14"/>
              <a:gd fmla="*/ 768018 w 3021543" name="connsiteX15"/>
              <a:gd fmla="*/ 309244 h 1435442" name="connsiteY15"/>
              <a:gd fmla="*/ 684032 w 3021543" name="connsiteX16"/>
              <a:gd fmla="*/ 326085 h 1435442" name="connsiteY16"/>
              <a:gd fmla="*/ 592962 w 3021543" name="connsiteX17"/>
              <a:gd fmla="*/ 338434 h 1435442" name="connsiteY17"/>
              <a:gd fmla="*/ 509988 w 3021543" name="connsiteX18"/>
              <a:gd fmla="*/ 363133 h 1435442" name="connsiteY18"/>
              <a:gd fmla="*/ 726531 w 3021543" name="connsiteX19"/>
              <a:gd fmla="*/ 373237 h 1435442" name="connsiteY19"/>
              <a:gd fmla="*/ 614212 w 3021543" name="connsiteX20"/>
              <a:gd fmla="*/ 395691 h 1435442" name="connsiteY20"/>
              <a:gd fmla="*/ 522131 w 3021543" name="connsiteX21"/>
              <a:gd fmla="*/ 424881 h 1435442" name="connsiteY21"/>
              <a:gd fmla="*/ 457370 w 3021543" name="connsiteX22"/>
              <a:gd fmla="*/ 438353 h 1435442" name="connsiteY22"/>
              <a:gd fmla="*/ 388562 w 3021543" name="connsiteX23"/>
              <a:gd fmla="*/ 441721 h 1435442" name="connsiteY23"/>
              <a:gd fmla="*/ 372372 w 3021543" name="connsiteX24"/>
              <a:gd fmla="*/ 463052 h 1435442" name="connsiteY24"/>
              <a:gd fmla="*/ 393622 w 3021543" name="connsiteX25"/>
              <a:gd fmla="*/ 485506 h 1435442" name="connsiteY25"/>
              <a:gd fmla="*/ 426002 w 3021543" name="connsiteX26"/>
              <a:gd fmla="*/ 487751 h 1435442" name="connsiteY26"/>
              <a:gd fmla="*/ 619271 w 3021543" name="connsiteX27"/>
              <a:gd fmla="*/ 493365 h 1435442" name="connsiteY27"/>
              <a:gd fmla="*/ 0 w 3021543" name="connsiteX28"/>
              <a:gd fmla="*/ 542762 h 1435442" name="connsiteY28"/>
              <a:gd fmla="*/ 83986 w 3021543" name="connsiteX29"/>
              <a:gd fmla="*/ 573075 h 1435442" name="connsiteY29"/>
              <a:gd fmla="*/ 112319 w 3021543" name="connsiteX30"/>
              <a:gd fmla="*/ 656154 h 1435442" name="connsiteY30"/>
              <a:gd fmla="*/ 215531 w 3021543" name="connsiteX31"/>
              <a:gd fmla="*/ 703306 h 1435442" name="connsiteY31"/>
              <a:gd fmla="*/ 282315 w 3021543" name="connsiteX32"/>
              <a:gd fmla="*/ 720147 h 1435442" name="connsiteY32"/>
              <a:gd fmla="*/ 435109 w 3021543" name="connsiteX33"/>
              <a:gd fmla="*/ 744846 h 1435442" name="connsiteY33"/>
              <a:gd fmla="*/ 457370 w 3021543" name="connsiteX34"/>
              <a:gd fmla="*/ 785263 h 1435442" name="connsiteY34"/>
              <a:gd fmla="*/ 476596 w 3021543" name="connsiteX35"/>
              <a:gd fmla="*/ 830170 h 1435442" name="connsiteY35"/>
              <a:gd fmla="*/ 517071 w 3021543" name="connsiteX36"/>
              <a:gd fmla="*/ 859360 h 1435442" name="connsiteY36"/>
              <a:gd fmla="*/ 202377 w 3021543" name="connsiteX37"/>
              <a:gd fmla="*/ 854869 h 1435442" name="connsiteY37"/>
              <a:gd fmla="*/ 557546 w 3021543" name="connsiteX38"/>
              <a:gd fmla="*/ 949175 h 1435442" name="connsiteY38"/>
              <a:gd fmla="*/ 526178 w 3021543" name="connsiteX39"/>
              <a:gd fmla="*/ 986223 h 1435442" name="connsiteY39"/>
              <a:gd fmla="*/ 720459 w 3021543" name="connsiteX40"/>
              <a:gd fmla="*/ 1036744 h 1435442" name="connsiteY40"/>
              <a:gd fmla="*/ 616236 w 3021543" name="connsiteX41"/>
              <a:gd fmla="*/ 1042357 h 1435442" name="connsiteY41"/>
              <a:gd fmla="*/ 1222353 w 3021543" name="connsiteX42"/>
              <a:gd fmla="*/ 1253422 h 1435442" name="connsiteY42"/>
              <a:gd fmla="*/ 2087511 w 3021543" name="connsiteX43"/>
              <a:gd fmla="*/ 1406107 h 1435442" name="connsiteY43"/>
              <a:gd fmla="*/ 2425479 w 3021543" name="connsiteX44"/>
              <a:gd fmla="*/ 1435297 h 1435442" name="connsiteY44"/>
              <a:gd fmla="*/ 2809994 w 3021543" name="connsiteX45"/>
              <a:gd fmla="*/ 1426315 h 1435442" name="connsiteY45"/>
              <a:gd fmla="*/ 2953618 w 3021543" name="connsiteX46"/>
              <a:gd fmla="*/ 1417071 h 1435442" name="connsiteY46"/>
              <a:gd fmla="*/ 3021543 w 3021543" name="connsiteX47"/>
              <a:gd fmla="*/ 1407897 h 1435442" name="connsiteY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b="b" l="l" r="r" t="t"/>
            <a:pathLst>
              <a:path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cap="flat" w="32707">
            <a:noFill/>
            <a:prstDash val="solid"/>
            <a:miter/>
          </a:ln>
        </p:spPr>
        <p:txBody>
          <a:bodyPr anchor="ctr" numCol="1" rtlCol="0" wrap="square">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numCol="1">
            <a:normAutofit/>
          </a:bodyPr>
          <a:lstStyle>
            <a:lvl1pPr>
              <a:defRPr sz="4000"/>
            </a:lvl1pPr>
          </a:lstStyle>
          <a:p>
            <a:r>
              <a:rPr lang="en-US"/>
              <a:t>Click to edit Master title style</a:t>
            </a:r>
            <a:endParaRPr dirty="0" lang="en-US"/>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idx="1" sz="half"/>
          </p:nvPr>
        </p:nvSpPr>
        <p:spPr>
          <a:xfrm>
            <a:off x="838200" y="2011680"/>
            <a:ext cx="4937760" cy="416052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idx="2" sz="half"/>
          </p:nvPr>
        </p:nvSpPr>
        <p:spPr>
          <a:xfrm>
            <a:off x="6419088" y="2011680"/>
            <a:ext cx="4937760" cy="416052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5" name="Date Placeholder 4">
            <a:extLst>
              <a:ext uri="{FF2B5EF4-FFF2-40B4-BE49-F238E27FC236}">
                <a16:creationId xmlns:a16="http://schemas.microsoft.com/office/drawing/2014/main" id="{034240FE-0C6A-47E9-9B0A-7B3C60877372}"/>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337251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descr="Tag=AccentColor Flavor=Light Target=Fill" id="10" name="Freeform: Shape 9">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fmla="*/ 3021543 w 3021543" name="connsiteX0"/>
              <a:gd fmla="*/ 0 h 1435442" name="connsiteY0"/>
              <a:gd fmla="*/ 2963800 w 3021543" name="connsiteX1"/>
              <a:gd fmla="*/ 7242 h 1435442" name="connsiteY1"/>
              <a:gd fmla="*/ 2793803 w 3021543" name="connsiteX2"/>
              <a:gd fmla="*/ 24082 h 1435442" name="connsiteY2"/>
              <a:gd fmla="*/ 2414348 w 3021543" name="connsiteX3"/>
              <a:gd fmla="*/ 29696 h 1435442" name="connsiteY3"/>
              <a:gd fmla="*/ 2091558 w 3021543" name="connsiteX4"/>
              <a:gd fmla="*/ 27450 h 1435442" name="connsiteY4"/>
              <a:gd fmla="*/ 1645319 w 3021543" name="connsiteX5"/>
              <a:gd fmla="*/ 28573 h 1435442" name="connsiteY5"/>
              <a:gd fmla="*/ 1243602 w 3021543" name="connsiteX6"/>
              <a:gd fmla="*/ 60008 h 1435442" name="connsiteY6"/>
              <a:gd fmla="*/ 753851 w 3021543" name="connsiteX7"/>
              <a:gd fmla="*/ 57763 h 1435442" name="connsiteY7"/>
              <a:gd fmla="*/ 465465 w 3021543" name="connsiteX8"/>
              <a:gd fmla="*/ 116142 h 1435442" name="connsiteY8"/>
              <a:gd fmla="*/ 546416 w 3021543" name="connsiteX9"/>
              <a:gd fmla="*/ 136351 h 1435442" name="connsiteY9"/>
              <a:gd fmla="*/ 689091 w 3021543" name="connsiteX10"/>
              <a:gd fmla="*/ 180136 h 1435442" name="connsiteY10"/>
              <a:gd fmla="*/ 704269 w 3021543" name="connsiteX11"/>
              <a:gd fmla="*/ 208203 h 1435442" name="connsiteY11"/>
              <a:gd fmla="*/ 683020 w 3021543" name="connsiteX12"/>
              <a:gd fmla="*/ 221675 h 1435442" name="connsiteY12"/>
              <a:gd fmla="*/ 621295 w 3021543" name="connsiteX13"/>
              <a:gd fmla="*/ 247496 h 1435442" name="connsiteY13"/>
              <a:gd fmla="*/ 848968 w 3021543" name="connsiteX14"/>
              <a:gd fmla="*/ 285668 h 1435442" name="connsiteY14"/>
              <a:gd fmla="*/ 768018 w 3021543" name="connsiteX15"/>
              <a:gd fmla="*/ 309244 h 1435442" name="connsiteY15"/>
              <a:gd fmla="*/ 684032 w 3021543" name="connsiteX16"/>
              <a:gd fmla="*/ 326085 h 1435442" name="connsiteY16"/>
              <a:gd fmla="*/ 592962 w 3021543" name="connsiteX17"/>
              <a:gd fmla="*/ 338434 h 1435442" name="connsiteY17"/>
              <a:gd fmla="*/ 509988 w 3021543" name="connsiteX18"/>
              <a:gd fmla="*/ 363133 h 1435442" name="connsiteY18"/>
              <a:gd fmla="*/ 726531 w 3021543" name="connsiteX19"/>
              <a:gd fmla="*/ 373237 h 1435442" name="connsiteY19"/>
              <a:gd fmla="*/ 614212 w 3021543" name="connsiteX20"/>
              <a:gd fmla="*/ 395691 h 1435442" name="connsiteY20"/>
              <a:gd fmla="*/ 522131 w 3021543" name="connsiteX21"/>
              <a:gd fmla="*/ 424881 h 1435442" name="connsiteY21"/>
              <a:gd fmla="*/ 457370 w 3021543" name="connsiteX22"/>
              <a:gd fmla="*/ 438353 h 1435442" name="connsiteY22"/>
              <a:gd fmla="*/ 388562 w 3021543" name="connsiteX23"/>
              <a:gd fmla="*/ 441721 h 1435442" name="connsiteY23"/>
              <a:gd fmla="*/ 372372 w 3021543" name="connsiteX24"/>
              <a:gd fmla="*/ 463052 h 1435442" name="connsiteY24"/>
              <a:gd fmla="*/ 393622 w 3021543" name="connsiteX25"/>
              <a:gd fmla="*/ 485506 h 1435442" name="connsiteY25"/>
              <a:gd fmla="*/ 426002 w 3021543" name="connsiteX26"/>
              <a:gd fmla="*/ 487751 h 1435442" name="connsiteY26"/>
              <a:gd fmla="*/ 619271 w 3021543" name="connsiteX27"/>
              <a:gd fmla="*/ 493365 h 1435442" name="connsiteY27"/>
              <a:gd fmla="*/ 0 w 3021543" name="connsiteX28"/>
              <a:gd fmla="*/ 542762 h 1435442" name="connsiteY28"/>
              <a:gd fmla="*/ 83986 w 3021543" name="connsiteX29"/>
              <a:gd fmla="*/ 573075 h 1435442" name="connsiteY29"/>
              <a:gd fmla="*/ 112319 w 3021543" name="connsiteX30"/>
              <a:gd fmla="*/ 656154 h 1435442" name="connsiteY30"/>
              <a:gd fmla="*/ 215531 w 3021543" name="connsiteX31"/>
              <a:gd fmla="*/ 703306 h 1435442" name="connsiteY31"/>
              <a:gd fmla="*/ 282315 w 3021543" name="connsiteX32"/>
              <a:gd fmla="*/ 720147 h 1435442" name="connsiteY32"/>
              <a:gd fmla="*/ 435109 w 3021543" name="connsiteX33"/>
              <a:gd fmla="*/ 744846 h 1435442" name="connsiteY33"/>
              <a:gd fmla="*/ 457370 w 3021543" name="connsiteX34"/>
              <a:gd fmla="*/ 785263 h 1435442" name="connsiteY34"/>
              <a:gd fmla="*/ 476596 w 3021543" name="connsiteX35"/>
              <a:gd fmla="*/ 830170 h 1435442" name="connsiteY35"/>
              <a:gd fmla="*/ 517071 w 3021543" name="connsiteX36"/>
              <a:gd fmla="*/ 859360 h 1435442" name="connsiteY36"/>
              <a:gd fmla="*/ 202377 w 3021543" name="connsiteX37"/>
              <a:gd fmla="*/ 854869 h 1435442" name="connsiteY37"/>
              <a:gd fmla="*/ 557546 w 3021543" name="connsiteX38"/>
              <a:gd fmla="*/ 949175 h 1435442" name="connsiteY38"/>
              <a:gd fmla="*/ 526178 w 3021543" name="connsiteX39"/>
              <a:gd fmla="*/ 986223 h 1435442" name="connsiteY39"/>
              <a:gd fmla="*/ 720459 w 3021543" name="connsiteX40"/>
              <a:gd fmla="*/ 1036744 h 1435442" name="connsiteY40"/>
              <a:gd fmla="*/ 616236 w 3021543" name="connsiteX41"/>
              <a:gd fmla="*/ 1042357 h 1435442" name="connsiteY41"/>
              <a:gd fmla="*/ 1222353 w 3021543" name="connsiteX42"/>
              <a:gd fmla="*/ 1253422 h 1435442" name="connsiteY42"/>
              <a:gd fmla="*/ 2087511 w 3021543" name="connsiteX43"/>
              <a:gd fmla="*/ 1406107 h 1435442" name="connsiteY43"/>
              <a:gd fmla="*/ 2425479 w 3021543" name="connsiteX44"/>
              <a:gd fmla="*/ 1435297 h 1435442" name="connsiteY44"/>
              <a:gd fmla="*/ 2809994 w 3021543" name="connsiteX45"/>
              <a:gd fmla="*/ 1426315 h 1435442" name="connsiteY45"/>
              <a:gd fmla="*/ 2953618 w 3021543" name="connsiteX46"/>
              <a:gd fmla="*/ 1417071 h 1435442" name="connsiteY46"/>
              <a:gd fmla="*/ 3021543 w 3021543" name="connsiteX47"/>
              <a:gd fmla="*/ 1407897 h 1435442" name="connsiteY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b="b" l="l" r="r" t="t"/>
            <a:pathLst>
              <a:path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cap="flat" w="32707">
            <a:noFill/>
            <a:prstDash val="solid"/>
            <a:miter/>
          </a:ln>
        </p:spPr>
        <p:txBody>
          <a:bodyPr anchor="ctr" numCol="1" rtlCol="0" wrap="square">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numCol="1">
            <a:normAutofit/>
          </a:bodyPr>
          <a:lstStyle>
            <a:lvl1pPr>
              <a:defRPr sz="4000"/>
            </a:lvl1pPr>
          </a:lstStyle>
          <a:p>
            <a:r>
              <a:rPr lang="en-US"/>
              <a:t>Click to edit Master title style</a:t>
            </a:r>
            <a:endParaRPr dirty="0" lang="en-US"/>
          </a:p>
        </p:txBody>
      </p:sp>
      <p:sp>
        <p:nvSpPr>
          <p:cNvPr id="3" name="Text Placeholder 2">
            <a:extLst>
              <a:ext uri="{FF2B5EF4-FFF2-40B4-BE49-F238E27FC236}">
                <a16:creationId xmlns:a16="http://schemas.microsoft.com/office/drawing/2014/main" id="{8D65C47E-B85E-4B3E-A669-DEEC7F5DF2FB}"/>
              </a:ext>
            </a:extLst>
          </p:cNvPr>
          <p:cNvSpPr>
            <a:spLocks noGrp="1"/>
          </p:cNvSpPr>
          <p:nvPr>
            <p:ph idx="1" type="body"/>
          </p:nvPr>
        </p:nvSpPr>
        <p:spPr>
          <a:xfrm>
            <a:off x="839788" y="2011680"/>
            <a:ext cx="4937760" cy="950976"/>
          </a:xfrm>
        </p:spPr>
        <p:txBody>
          <a:bodyPr anchor="b" numCol="1">
            <a:normAutofit/>
          </a:bodyPr>
          <a:lstStyle>
            <a:lvl1pPr indent="0" marL="0">
              <a:buNone/>
              <a:defRPr b="1" sz="28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idx="2" sz="half"/>
          </p:nvPr>
        </p:nvSpPr>
        <p:spPr>
          <a:xfrm>
            <a:off x="839788" y="3127248"/>
            <a:ext cx="4937760" cy="306324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5" name="Text Placeholder 4">
            <a:extLst>
              <a:ext uri="{FF2B5EF4-FFF2-40B4-BE49-F238E27FC236}">
                <a16:creationId xmlns:a16="http://schemas.microsoft.com/office/drawing/2014/main" id="{C80C73EC-7117-4DC2-9075-14102F2E282B}"/>
              </a:ext>
            </a:extLst>
          </p:cNvPr>
          <p:cNvSpPr>
            <a:spLocks noGrp="1"/>
          </p:cNvSpPr>
          <p:nvPr>
            <p:ph idx="3" sz="quarter" type="body"/>
          </p:nvPr>
        </p:nvSpPr>
        <p:spPr>
          <a:xfrm>
            <a:off x="6419088" y="2011680"/>
            <a:ext cx="4937760" cy="950976"/>
          </a:xfrm>
        </p:spPr>
        <p:txBody>
          <a:bodyPr anchor="b" numCol="1">
            <a:normAutofit/>
          </a:bodyPr>
          <a:lstStyle>
            <a:lvl1pPr indent="0" marL="0">
              <a:buNone/>
              <a:defRPr b="1" sz="28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idx="4" sz="quarter"/>
          </p:nvPr>
        </p:nvSpPr>
        <p:spPr>
          <a:xfrm>
            <a:off x="6419088" y="3127248"/>
            <a:ext cx="4937760" cy="306324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7" name="Date Placeholder 6">
            <a:extLst>
              <a:ext uri="{FF2B5EF4-FFF2-40B4-BE49-F238E27FC236}">
                <a16:creationId xmlns:a16="http://schemas.microsoft.com/office/drawing/2014/main" id="{2AA4E5D6-7075-4584-BD43-D966F0B58E6D}"/>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idx="11" sz="quarter" type="ftr"/>
          </p:nvPr>
        </p:nvSpPr>
        <p:spPr/>
        <p:txBody>
          <a:bodyPr numCol="1"/>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256941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descr="Tag=AccentColor Flavor=Light Target=Fill" id="6" name="Graphic 1">
            <a:extLst>
              <a:ext uri="{FF2B5EF4-FFF2-40B4-BE49-F238E27FC236}">
                <a16:creationId xmlns:a16="http://schemas.microsoft.com/office/drawing/2014/main" id="{AAFBE1F6-FC6D-4C3D-9AC3-97028E6F18C7}"/>
              </a:ext>
            </a:extLst>
          </p:cNvPr>
          <p:cNvSpPr/>
          <p:nvPr/>
        </p:nvSpPr>
        <p:spPr>
          <a:xfrm flipV="1" rot="10800000">
            <a:off x="1969639" y="181596"/>
            <a:ext cx="8252722" cy="6022258"/>
          </a:xfrm>
          <a:custGeom>
            <a:avLst/>
            <a:gdLst>
              <a:gd fmla="*/ 5458905 w 6886274" name="connsiteX0"/>
              <a:gd fmla="*/ 754119 h 5025119" name="connsiteY0"/>
              <a:gd fmla="*/ 3455557 w 6886274" name="connsiteX1"/>
              <a:gd fmla="*/ 1027709 h 5025119" name="connsiteY1"/>
              <a:gd fmla="*/ 3338677 w 6886274" name="connsiteX2"/>
              <a:gd fmla="*/ 1021381 h 5025119" name="connsiteY2"/>
              <a:gd fmla="*/ 2518280 w 6886274" name="connsiteX3"/>
              <a:gd fmla="*/ 980435 h 5025119" name="connsiteY3"/>
              <a:gd fmla="*/ 1673687 w 6886274" name="connsiteX4"/>
              <a:gd fmla="*/ 739229 h 5025119" name="connsiteY4"/>
              <a:gd fmla="*/ 1183459 w 6886274" name="connsiteX5"/>
              <a:gd fmla="*/ 397149 h 5025119" name="connsiteY5"/>
              <a:gd fmla="*/ 977987 w 6886274" name="connsiteX6"/>
              <a:gd fmla="*/ 241184 h 5025119" name="connsiteY6"/>
              <a:gd fmla="*/ 788150 w 6886274" name="connsiteX7"/>
              <a:gd fmla="*/ 66980 h 5025119" name="connsiteY7"/>
              <a:gd fmla="*/ 721148 w 6886274" name="connsiteX8"/>
              <a:gd fmla="*/ 31990 h 5025119" name="connsiteY8"/>
              <a:gd fmla="*/ 701792 w 6886274" name="connsiteX9"/>
              <a:gd fmla="*/ 32362 h 5025119" name="connsiteY9"/>
              <a:gd fmla="*/ 686530 w 6886274" name="connsiteX10"/>
              <a:gd fmla="*/ 43157 h 5025119" name="connsiteY10"/>
              <a:gd fmla="*/ 693603 w 6886274" name="connsiteX11"/>
              <a:gd fmla="*/ 58046 h 5025119" name="connsiteY11"/>
              <a:gd fmla="*/ 705886 w 6886274" name="connsiteX12"/>
              <a:gd fmla="*/ 65491 h 5025119" name="connsiteY12"/>
              <a:gd fmla="*/ 762838 w 6886274" name="connsiteX13"/>
              <a:gd fmla="*/ 112764 h 5025119" name="connsiteY13"/>
              <a:gd fmla="*/ 764327 w 6886274" name="connsiteX14"/>
              <a:gd fmla="*/ 140309 h 5025119" name="connsiteY14"/>
              <a:gd fmla="*/ 775121 w 6886274" name="connsiteX15"/>
              <a:gd fmla="*/ 159666 h 5025119" name="connsiteY15"/>
              <a:gd fmla="*/ 823139 w 6886274" name="connsiteX16"/>
              <a:gd fmla="*/ 176416 h 5025119" name="connsiteY16"/>
              <a:gd fmla="*/ 707748 w 6886274" name="connsiteX17"/>
              <a:gd fmla="*/ 109414 h 5025119" name="connsiteY17"/>
              <a:gd fmla="*/ 681319 w 6886274" name="connsiteX18"/>
              <a:gd fmla="*/ 69958 h 5025119" name="connsiteY18"/>
              <a:gd fmla="*/ 640746 w 6886274" name="connsiteX19"/>
              <a:gd fmla="*/ 67352 h 5025119" name="connsiteY19"/>
              <a:gd fmla="*/ 614318 w 6886274" name="connsiteX20"/>
              <a:gd fmla="*/ 61396 h 5025119" name="connsiteY20"/>
              <a:gd fmla="*/ 560716 w 6886274" name="connsiteX21"/>
              <a:gd fmla="*/ 3701 h 5025119" name="connsiteY21"/>
              <a:gd fmla="*/ 540616 w 6886274" name="connsiteX22"/>
              <a:gd fmla="*/ 3701 h 5025119" name="connsiteY22"/>
              <a:gd fmla="*/ 543594 w 6886274" name="connsiteX23"/>
              <a:gd fmla="*/ 21940 h 5025119" name="connsiteY23"/>
              <a:gd fmla="*/ 558855 w 6886274" name="connsiteX24"/>
              <a:gd fmla="*/ 51346 h 5025119" name="connsiteY24"/>
              <a:gd fmla="*/ 557366 w 6886274" name="connsiteX25"/>
              <a:gd fmla="*/ 72563 h 5025119" name="connsiteY25"/>
              <a:gd fmla="*/ 570022 w 6886274" name="connsiteX26"/>
              <a:gd fmla="*/ 120209 h 5025119" name="connsiteY26"/>
              <a:gd fmla="*/ 599801 w 6886274" name="connsiteX27"/>
              <a:gd fmla="*/ 192794 h 5025119" name="connsiteY27"/>
              <a:gd fmla="*/ 614318 w 6886274" name="connsiteX28"/>
              <a:gd fmla="*/ 212150 h 5025119" name="connsiteY28"/>
              <a:gd fmla="*/ 623996 w 6886274" name="connsiteX29"/>
              <a:gd fmla="*/ 220711 h 5025119" name="connsiteY29"/>
              <a:gd fmla="*/ 821278 w 6886274" name="connsiteX30"/>
              <a:gd fmla="*/ 503235 h 5025119" name="connsiteY30"/>
              <a:gd fmla="*/ 1033822 w 6886274" name="connsiteX31"/>
              <a:gd fmla="*/ 694562 h 5025119" name="connsiteY31"/>
              <a:gd fmla="*/ 1039406 w 6886274" name="connsiteX32"/>
              <a:gd fmla="*/ 702378 h 5025119" name="connsiteY32"/>
              <a:gd fmla="*/ 944114 w 6886274" name="connsiteX33"/>
              <a:gd fmla="*/ 662550 h 5025119" name="connsiteY33"/>
              <a:gd fmla="*/ 733432 w 6886274" name="connsiteX34"/>
              <a:gd fmla="*/ 500629 h 5025119" name="connsiteY34"/>
              <a:gd fmla="*/ 606501 w 6886274" name="connsiteX35"/>
              <a:gd fmla="*/ 399755 h 5025119" name="connsiteY35"/>
              <a:gd fmla="*/ 588634 w 6886274" name="connsiteX36"/>
              <a:gd fmla="*/ 381143 h 5025119" name="connsiteY36"/>
              <a:gd fmla="*/ 575978 w 6886274" name="connsiteX37"/>
              <a:gd fmla="*/ 375560 h 5025119" name="connsiteY37"/>
              <a:gd fmla="*/ 567044 w 6886274" name="connsiteX38"/>
              <a:gd fmla="*/ 388588 h 5025119" name="connsiteY38"/>
              <a:gd fmla="*/ 578956 w 6886274" name="connsiteX39"/>
              <a:gd fmla="*/ 437722 h 5025119" name="connsiteY39"/>
              <a:gd fmla="*/ 675736 w 6886274" name="connsiteX40"/>
              <a:gd fmla="*/ 535619 h 5025119" name="connsiteY40"/>
              <a:gd fmla="*/ 811600 w 6886274" name="connsiteX41"/>
              <a:gd fmla="*/ 652872 h 5025119" name="connsiteY41"/>
              <a:gd fmla="*/ 818300 w 6886274" name="connsiteX42"/>
              <a:gd fmla="*/ 666272 h 5025119" name="connsiteY42"/>
              <a:gd fmla="*/ 741621 w 6886274" name="connsiteX43"/>
              <a:gd fmla="*/ 608576 h 5025119" name="connsiteY43"/>
              <a:gd fmla="*/ 666430 w 6886274" name="connsiteX44"/>
              <a:gd fmla="*/ 553114 h 5025119" name="connsiteY44"/>
              <a:gd fmla="*/ 645585 w 6886274" name="connsiteX45"/>
              <a:gd fmla="*/ 547903 h 5025119" name="connsiteY45"/>
              <a:gd fmla="*/ 640002 w 6886274" name="connsiteX46"/>
              <a:gd fmla="*/ 570236 h 5025119" name="connsiteY46"/>
              <a:gd fmla="*/ 675736 w 6886274" name="connsiteX47"/>
              <a:gd fmla="*/ 628677 h 5025119" name="connsiteY47"/>
              <a:gd fmla="*/ 855896 w 6886274" name="connsiteX48"/>
              <a:gd fmla="*/ 786875 h 5025119" name="connsiteY48"/>
              <a:gd fmla="*/ 946348 w 6886274" name="connsiteX49"/>
              <a:gd fmla="*/ 877699 h 5025119" name="connsiteY49"/>
              <a:gd fmla="*/ 950442 w 6886274" name="connsiteX50"/>
              <a:gd fmla="*/ 899661 h 5025119" name="connsiteY50"/>
              <a:gd fmla="*/ 991760 w 6886274" name="connsiteX51"/>
              <a:gd fmla="*/ 937629 h 5025119" name="connsiteY51"/>
              <a:gd fmla="*/ 1018188 w 6886274" name="connsiteX52"/>
              <a:gd fmla="*/ 945445 h 5025119" name="connsiteY52"/>
              <a:gd fmla="*/ 1315601 w 6886274" name="connsiteX53"/>
              <a:gd fmla="*/ 1196329 h 5025119" name="connsiteY53"/>
              <a:gd fmla="*/ 1454443 w 6886274" name="connsiteX54"/>
              <a:gd fmla="*/ 1279709 h 5025119" name="connsiteY54"/>
              <a:gd fmla="*/ 1454443 w 6886274" name="connsiteX55"/>
              <a:gd fmla="*/ 1285665 h 5025119" name="connsiteY55"/>
              <a:gd fmla="*/ 1453327 w 6886274" name="connsiteX56"/>
              <a:gd fmla="*/ 1291993 h 5025119" name="connsiteY56"/>
              <a:gd fmla="*/ 1256416 w 6886274" name="connsiteX57"/>
              <a:gd fmla="*/ 1166923 h 5025119" name="connsiteY57"/>
              <a:gd fmla="*/ 745715 w 6886274" name="connsiteX58"/>
              <a:gd fmla="*/ 798786 h 5025119" name="connsiteY58"/>
              <a:gd fmla="*/ 592356 w 6886274" name="connsiteX59"/>
              <a:gd fmla="*/ 656966 h 5025119" name="connsiteY59"/>
              <a:gd fmla="*/ 485526 w 6886274" name="connsiteX60"/>
              <a:gd fmla="*/ 567259 h 5025119" name="connsiteY60"/>
              <a:gd fmla="*/ 430063 w 6886274" name="connsiteX61"/>
              <a:gd fmla="*/ 550136 h 5025119" name="connsiteY61"/>
              <a:gd fmla="*/ 408846 w 6886274" name="connsiteX62"/>
              <a:gd fmla="*/ 563164 h 5025119" name="connsiteY62"/>
              <a:gd fmla="*/ 421130 w 6886274" name="connsiteX63"/>
              <a:gd fmla="*/ 581403 h 5025119" name="connsiteY63"/>
              <a:gd fmla="*/ 426713 w 6886274" name="connsiteX64"/>
              <a:gd fmla="*/ 584009 h 5025119" name="connsiteY64"/>
              <a:gd fmla="*/ 487015 w 6886274" name="connsiteX65"/>
              <a:gd fmla="*/ 635005 h 5025119" name="connsiteY65"/>
              <a:gd fmla="*/ 487015 w 6886274" name="connsiteX66"/>
              <a:gd fmla="*/ 655105 h 5025119" name="connsiteY66"/>
              <a:gd fmla="*/ 497437 w 6886274" name="connsiteX67"/>
              <a:gd fmla="*/ 678183 h 5025119" name="connsiteY67"/>
              <a:gd fmla="*/ 539871 w 6886274" name="connsiteX68"/>
              <a:gd fmla="*/ 691584 h 5025119" name="connsiteY68"/>
              <a:gd fmla="*/ 485898 w 6886274" name="connsiteX69"/>
              <a:gd fmla="*/ 681906 h 5025119" name="connsiteY69"/>
              <a:gd fmla="*/ 410335 w 6886274" name="connsiteX70"/>
              <a:gd fmla="*/ 600387 h 5025119" name="connsiteY70"/>
              <a:gd fmla="*/ 397307 w 6886274" name="connsiteX71"/>
              <a:gd fmla="*/ 582892 h 5025119" name="connsiteY71"/>
              <a:gd fmla="*/ 363062 w 6886274" name="connsiteX72"/>
              <a:gd fmla="*/ 584009 h 5025119" name="connsiteY72"/>
              <a:gd fmla="*/ 334772 w 6886274" name="connsiteX73"/>
              <a:gd fmla="*/ 578426 h 5025119" name="connsiteY73"/>
              <a:gd fmla="*/ 281915 w 6886274" name="connsiteX74"/>
              <a:gd fmla="*/ 522219 h 5025119" name="connsiteY74"/>
              <a:gd fmla="*/ 263304 w 6886274" name="connsiteX75"/>
              <a:gd fmla="*/ 521846 h 5025119" name="connsiteY75"/>
              <a:gd fmla="*/ 263676 w 6886274" name="connsiteX76"/>
              <a:gd fmla="*/ 538225 h 5025119" name="connsiteY76"/>
              <a:gd fmla="*/ 275215 w 6886274" name="connsiteX77"/>
              <a:gd fmla="*/ 563164 h 5025119" name="connsiteY77"/>
              <a:gd fmla="*/ 271121 w 6886274" name="connsiteX78"/>
              <a:gd fmla="*/ 604854 h 5025119" name="connsiteY78"/>
              <a:gd fmla="*/ 274471 w 6886274" name="connsiteX79"/>
              <a:gd fmla="*/ 627560 h 5025119" name="connsiteY79"/>
              <a:gd fmla="*/ 319138 w 6886274" name="connsiteX80"/>
              <a:gd fmla="*/ 718012 h 5025119" name="connsiteY80"/>
              <a:gd fmla="*/ 326583 w 6886274" name="connsiteX81"/>
              <a:gd fmla="*/ 729551 h 5025119" name="connsiteY81"/>
              <a:gd fmla="*/ 349289 w 6886274" name="connsiteX82"/>
              <a:gd fmla="*/ 748163 h 5025119" name="connsiteY82"/>
              <a:gd fmla="*/ 528332 w 6886274" name="connsiteX83"/>
              <a:gd fmla="*/ 1007608 h 5025119" name="connsiteY83"/>
              <a:gd fmla="*/ 766932 w 6886274" name="connsiteX84"/>
              <a:gd fmla="*/ 1222758 h 5025119" name="connsiteY84"/>
              <a:gd fmla="*/ 681319 w 6886274" name="connsiteX85"/>
              <a:gd fmla="*/ 1190746 h 5025119" name="connsiteY85"/>
              <a:gd fmla="*/ 469520 w 6886274" name="connsiteX86"/>
              <a:gd fmla="*/ 1032920 h 5025119" name="connsiteY86"/>
              <a:gd fmla="*/ 325466 w 6886274" name="connsiteX87"/>
              <a:gd fmla="*/ 917900 h 5025119" name="connsiteY87"/>
              <a:gd fmla="*/ 312066 w 6886274" name="connsiteX88"/>
              <a:gd fmla="*/ 903383 h 5025119" name="connsiteY88"/>
              <a:gd fmla="*/ 296805 w 6886274" name="connsiteX89"/>
              <a:gd fmla="*/ 895566 h 5025119" name="connsiteY89"/>
              <a:gd fmla="*/ 288243 w 6886274" name="connsiteX90"/>
              <a:gd fmla="*/ 910828 h 5025119" name="connsiteY90"/>
              <a:gd fmla="*/ 309460 w 6886274" name="connsiteX91"/>
              <a:gd fmla="*/ 971129 h 5025119" name="connsiteY91"/>
              <a:gd fmla="*/ 407729 w 6886274" name="connsiteX92"/>
              <a:gd fmla="*/ 1062698 h 5025119" name="connsiteY92"/>
              <a:gd fmla="*/ 544338 w 6886274" name="connsiteX93"/>
              <a:gd fmla="*/ 1189257 h 5025119" name="connsiteY93"/>
              <a:gd fmla="*/ 454630 w 6886274" name="connsiteX94"/>
              <a:gd fmla="*/ 1120766 h 5025119" name="connsiteY94"/>
              <a:gd fmla="*/ 385396 w 6886274" name="connsiteX95"/>
              <a:gd fmla="*/ 1070515 h 5025119" name="connsiteY95"/>
              <a:gd fmla="*/ 366040 w 6886274" name="connsiteX96"/>
              <a:gd fmla="*/ 1067537 h 5025119" name="connsiteY96"/>
              <a:gd fmla="*/ 361573 w 6886274" name="connsiteX97"/>
              <a:gd fmla="*/ 1086149 h 5025119" name="connsiteY97"/>
              <a:gd fmla="*/ 402146 w 6886274" name="connsiteX98"/>
              <a:gd fmla="*/ 1152778 h 5025119" name="connsiteY98"/>
              <a:gd fmla="*/ 475475 w 6886274" name="connsiteX99"/>
              <a:gd fmla="*/ 1218663 h 5025119" name="connsiteY99"/>
              <a:gd fmla="*/ 393957 w 6886274" name="connsiteX100"/>
              <a:gd fmla="*/ 1201913 h 5025119" name="connsiteY100"/>
              <a:gd fmla="*/ 460586 w 6886274" name="connsiteX101"/>
              <a:gd fmla="*/ 1260353 h 5025119" name="connsiteY101"/>
              <a:gd fmla="*/ 561089 w 6886274" name="connsiteX102"/>
              <a:gd fmla="*/ 1291993 h 5025119" name="connsiteY102"/>
              <a:gd fmla="*/ 602034 w 6886274" name="connsiteX103"/>
              <a:gd fmla="*/ 1328843 h 5025119" name="connsiteY103"/>
              <a:gd fmla="*/ 641863 w 6886274" name="connsiteX104"/>
              <a:gd fmla="*/ 1368672 h 5025119" name="connsiteY104"/>
              <a:gd fmla="*/ 651541 w 6886274" name="connsiteX105"/>
              <a:gd fmla="*/ 1404406 h 5025119" name="connsiteY105"/>
              <a:gd fmla="*/ 688392 w 6886274" name="connsiteX106"/>
              <a:gd fmla="*/ 1457263 h 5025119" name="connsiteY106"/>
              <a:gd fmla="*/ 692486 w 6886274" name="connsiteX107"/>
              <a:gd fmla="*/ 1458008 h 5025119" name="connsiteY107"/>
              <a:gd fmla="*/ 719287 w 6886274" name="connsiteX108"/>
              <a:gd fmla="*/ 1485181 h 5025119" name="connsiteY108"/>
              <a:gd fmla="*/ 745343 w 6886274" name="connsiteX109"/>
              <a:gd fmla="*/ 1512353 h 5025119" name="connsiteY109"/>
              <a:gd fmla="*/ 750926 w 6886274" name="connsiteX110"/>
              <a:gd fmla="*/ 1516448 h 5025119" name="connsiteY110"/>
              <a:gd fmla="*/ 890141 w 6886274" name="connsiteX111"/>
              <a:gd fmla="*/ 1685813 h 5025119" name="connsiteY111"/>
              <a:gd fmla="*/ 899074 w 6886274" name="connsiteX112"/>
              <a:gd fmla="*/ 1693630 h 5025119" name="connsiteY112"/>
              <a:gd fmla="*/ 605012 w 6886274" name="connsiteX113"/>
              <a:gd fmla="*/ 1669435 h 5025119" name="connsiteY113"/>
              <a:gd fmla="*/ 229431 w 6886274" name="connsiteX114"/>
              <a:gd fmla="*/ 1545110 h 5025119" name="connsiteY114"/>
              <a:gd fmla="*/ 251765 w 6886274" name="connsiteX115"/>
              <a:gd fmla="*/ 1614717 h 5025119" name="connsiteY115"/>
              <a:gd fmla="*/ 237992 w 6886274" name="connsiteX116"/>
              <a:gd fmla="*/ 1675391 h 5025119" name="connsiteY116"/>
              <a:gd fmla="*/ 232781 w 6886274" name="connsiteX117"/>
              <a:gd fmla="*/ 1807160 h 5025119" name="connsiteY117"/>
              <a:gd fmla="*/ 236131 w 6886274" name="connsiteX118"/>
              <a:gd fmla="*/ 1828750 h 5025119" name="connsiteY118"/>
              <a:gd fmla="*/ 152007 w 6886274" name="connsiteX119"/>
              <a:gd fmla="*/ 1842150 h 5025119" name="connsiteY119"/>
              <a:gd fmla="*/ 653030 w 6886274" name="connsiteX120"/>
              <a:gd fmla="*/ 2213265 h 5025119" name="connsiteY120"/>
              <a:gd fmla="*/ 318394 w 6886274" name="connsiteX121"/>
              <a:gd fmla="*/ 2143285 h 5025119" name="connsiteY121"/>
              <a:gd fmla="*/ 272982 w 6886274" name="connsiteX122"/>
              <a:gd fmla="*/ 2258305 h 5025119" name="connsiteY122"/>
              <a:gd fmla="*/ 430435 w 6886274" name="connsiteX123"/>
              <a:gd fmla="*/ 2360668 h 5025119" name="connsiteY123"/>
              <a:gd fmla="*/ 488876 w 6886274" name="connsiteX124"/>
              <a:gd fmla="*/ 2563162 h 5025119" name="connsiteY124"/>
              <a:gd fmla="*/ 460586 w 6886274" name="connsiteX125"/>
              <a:gd fmla="*/ 2748533 h 5025119" name="connsiteY125"/>
              <a:gd fmla="*/ 393212 w 6886274" name="connsiteX126"/>
              <a:gd fmla="*/ 2807345 h 5025119" name="connsiteY126"/>
              <a:gd fmla="*/ 295688 w 6886274" name="connsiteX127"/>
              <a:gd fmla="*/ 2913059 h 5025119" name="connsiteY127"/>
              <a:gd fmla="*/ 235386 w 6886274" name="connsiteX128"/>
              <a:gd fmla="*/ 2978572 h 5025119" name="connsiteY128"/>
              <a:gd fmla="*/ 25448 w 6886274" name="connsiteX129"/>
              <a:gd fmla="*/ 2952888 h 5025119" name="connsiteY129"/>
              <a:gd fmla="*/ 305738 w 6886274" name="connsiteX130"/>
              <a:gd fmla="*/ 3119275 h 5025119" name="connsiteY130"/>
              <a:gd fmla="*/ 79049 w 6886274" name="connsiteX131"/>
              <a:gd fmla="*/ 3098430 h 5025119" name="connsiteY131"/>
              <a:gd fmla="*/ 4975 w 6886274" name="connsiteX132"/>
              <a:gd fmla="*/ 3109969 h 5025119" name="connsiteY132"/>
              <a:gd fmla="*/ 47037 w 6886274" name="connsiteX133"/>
              <a:gd fmla="*/ 3163943 h 5025119" name="connsiteY133"/>
              <a:gd fmla="*/ 213425 w 6886274" name="connsiteX134"/>
              <a:gd fmla="*/ 3255139 h 5025119" name="connsiteY134"/>
              <a:gd fmla="*/ 556622 w 6886274" name="connsiteX135"/>
              <a:gd fmla="*/ 3502301 h 5025119" name="connsiteY135"/>
              <a:gd fmla="*/ 224592 w 6886274" name="connsiteX136"/>
              <a:gd fmla="*/ 3388771 h 5025119" name="connsiteY136"/>
              <a:gd fmla="*/ 574861 w 6886274" name="connsiteX137"/>
              <a:gd fmla="*/ 3643004 h 5025119" name="connsiteY137"/>
              <a:gd fmla="*/ 652657 w 6886274" name="connsiteX138"/>
              <a:gd fmla="*/ 3727501 h 5025119" name="connsiteY138"/>
              <a:gd fmla="*/ 810111 w 6886274" name="connsiteX139"/>
              <a:gd fmla="*/ 3937067 h 5025119" name="connsiteY139"/>
              <a:gd fmla="*/ 802294 w 6886274" name="connsiteX140"/>
              <a:gd fmla="*/ 3960890 h 5025119" name="connsiteY140"/>
              <a:gd fmla="*/ 620646 w 6886274" name="connsiteX141"/>
              <a:gd fmla="*/ 3927017 h 5025119" name="connsiteY141"/>
              <a:gd fmla="*/ 856268 w 6886274" name="connsiteX142"/>
              <a:gd fmla="*/ 4103082 h 5025119" name="connsiteY142"/>
              <a:gd fmla="*/ 1099707 w 6886274" name="connsiteX143"/>
              <a:gd fmla="*/ 4238574 h 5025119" name="connsiteY143"/>
              <a:gd fmla="*/ 926992 w 6886274" name="connsiteX144"/>
              <a:gd fmla="*/ 4218102 h 5025119" name="connsiteY144"/>
              <a:gd fmla="*/ 689508 w 6886274" name="connsiteX145"/>
              <a:gd fmla="*/ 4140677 h 5025119" name="connsiteY145"/>
              <a:gd fmla="*/ 606873 w 6886274" name="connsiteX146"/>
              <a:gd fmla="*/ 4169711 h 5025119" name="connsiteY146"/>
              <a:gd fmla="*/ 831701 w 6886274" name="connsiteX147"/>
              <a:gd fmla="*/ 4297759 h 5025119" name="connsiteY147"/>
              <a:gd fmla="*/ 960493 w 6886274" name="connsiteX148"/>
              <a:gd fmla="*/ 4356944 h 5025119" name="connsiteY148"/>
              <a:gd fmla="*/ 1012233 w 6886274" name="connsiteX149"/>
              <a:gd fmla="*/ 4402356 h 5025119" name="connsiteY149"/>
              <a:gd fmla="*/ 1159636 w 6886274" name="connsiteX150"/>
              <a:gd fmla="*/ 4564276 h 5025119" name="connsiteY150"/>
              <a:gd fmla="*/ 1592169 w 6886274" name="connsiteX151"/>
              <a:gd fmla="*/ 4741458 h 5025119" name="connsiteY151"/>
              <a:gd fmla="*/ 3110499 w 6886274" name="connsiteX152"/>
              <a:gd fmla="*/ 5032171 h 5025119" name="connsiteY152"/>
              <a:gd fmla="*/ 6033630 w 6886274" name="connsiteX153"/>
              <a:gd fmla="*/ 4091915 h 5025119" name="connsiteY153"/>
              <a:gd fmla="*/ 6180661 w 6886274" name="connsiteX154"/>
              <a:gd fmla="*/ 3957912 h 5025119" name="connsiteY154"/>
              <a:gd fmla="*/ 6305359 w 6886274" name="connsiteX155"/>
              <a:gd fmla="*/ 3837309 h 5025119" name="connsiteY155"/>
              <a:gd fmla="*/ 6240218 w 6886274" name="connsiteX156"/>
              <a:gd fmla="*/ 3796364 h 5025119" name="connsiteY156"/>
              <a:gd fmla="*/ 6328437 w 6886274" name="connsiteX157"/>
              <a:gd fmla="*/ 3681344 h 5025119" name="connsiteY157"/>
              <a:gd fmla="*/ 6608355 w 6886274" name="connsiteX158"/>
              <a:gd fmla="*/ 3326236 h 5025119" name="connsiteY158"/>
              <a:gd fmla="*/ 6731191 w 6886274" name="connsiteX159"/>
              <a:gd fmla="*/ 3248067 h 5025119" name="connsiteY159"/>
              <a:gd fmla="*/ 6880456 w 6886274" name="connsiteX160"/>
              <a:gd fmla="*/ 3051529 h 5025119" name="connsiteY160"/>
              <a:gd fmla="*/ 6901673 w 6886274" name="connsiteX161"/>
              <a:gd fmla="*/ 2763795 h 5025119" name="connsiteY161"/>
              <a:gd fmla="*/ 6871150 w 6886274" name="connsiteX162"/>
              <a:gd fmla="*/ 2948421 h 5025119" name="connsiteY162"/>
              <a:gd fmla="*/ 6848444 w 6886274" name="connsiteX163"/>
              <a:gd fmla="*/ 2890353 h 5025119" name="connsiteY163"/>
              <a:gd fmla="*/ 6878223 w 6886274" name="connsiteX164"/>
              <a:gd fmla="*/ 2873230 h 5025119" name="connsiteY164"/>
              <a:gd fmla="*/ 6762459 w 6886274" name="connsiteX165"/>
              <a:gd fmla="*/ 2568745 h 5025119" name="connsiteY165"/>
              <a:gd fmla="*/ 6673123 w 6886274" name="connsiteX166"/>
              <a:gd fmla="*/ 2451493 h 5025119" name="connsiteY166"/>
              <a:gd fmla="*/ 6662700 w 6886274" name="connsiteX167"/>
              <a:gd fmla="*/ 2346896 h 5025119" name="connsiteY167"/>
              <a:gd fmla="*/ 6487752 w 6886274" name="connsiteX168"/>
              <a:gd fmla="*/ 2285105 h 5025119" name="connsiteY168"/>
              <a:gd fmla="*/ 6652278 w 6886274" name="connsiteX169"/>
              <a:gd fmla="*/ 2063628 h 5025119" name="connsiteY169"/>
              <a:gd fmla="*/ 6668656 w 6886274" name="connsiteX170"/>
              <a:gd fmla="*/ 2017843 h 5025119" name="connsiteY170"/>
              <a:gd fmla="*/ 6570015 w 6886274" name="connsiteX171"/>
              <a:gd fmla="*/ 1854062 h 5025119" name="connsiteY171"/>
              <a:gd fmla="*/ 6554009 w 6886274" name="connsiteX172"/>
              <a:gd fmla="*/ 1827633 h 5025119" name="connsiteY172"/>
              <a:gd fmla="*/ 6517531 w 6886274" name="connsiteX173"/>
              <a:gd fmla="*/ 1775149 h 5025119" name="connsiteY173"/>
              <a:gd fmla="*/ 6412934 w 6886274" name="connsiteX174"/>
              <a:gd fmla="*/ 1762493 h 5025119" name="connsiteY174"/>
              <a:gd fmla="*/ 6467279 w 6886274" name="connsiteX175"/>
              <a:gd fmla="*/ 1725642 h 5025119" name="connsiteY175"/>
              <a:gd fmla="*/ 6572621 w 6886274" name="connsiteX176"/>
              <a:gd fmla="*/ 1600200 h 5025119" name="connsiteY176"/>
              <a:gd fmla="*/ 6502641 w 6886274" name="connsiteX177"/>
              <a:gd fmla="*/ 1480341 h 5025119" name="connsiteY177"/>
              <a:gd fmla="*/ 6481796 w 6886274" name="connsiteX178"/>
              <a:gd fmla="*/ 1461358 h 5025119" name="connsiteY178"/>
              <a:gd fmla="*/ 6509713 w 6886274" name="connsiteX179"/>
              <a:gd fmla="*/ 1436418 h 5025119" name="connsiteY179"/>
              <a:gd fmla="*/ 6567037 w 6886274" name="connsiteX180"/>
              <a:gd fmla="*/ 1348199 h 5025119" name="connsiteY180"/>
              <a:gd fmla="*/ 6596816 w 6886274" name="connsiteX181"/>
              <a:gd fmla="*/ 1286781 h 5025119" name="connsiteY181"/>
              <a:gd fmla="*/ 6632178 w 6886274" name="connsiteX182"/>
              <a:gd fmla="*/ 1261842 h 5025119" name="connsiteY182"/>
              <a:gd fmla="*/ 6639994 w 6886274" name="connsiteX183"/>
              <a:gd fmla="*/ 1240625 h 5025119" name="connsiteY183"/>
              <a:gd fmla="*/ 6622127 w 6886274" name="connsiteX184"/>
              <a:gd fmla="*/ 1136400 h 5025119" name="connsiteY184"/>
              <a:gd fmla="*/ 6612077 w 6886274" name="connsiteX185"/>
              <a:gd fmla="*/ 1109599 h 5025119" name="connsiteY185"/>
              <a:gd fmla="*/ 6531675 w 6886274" name="connsiteX186"/>
              <a:gd fmla="*/ 1009469 h 5025119" name="connsiteY186"/>
              <a:gd fmla="*/ 6456113 w 6886274" name="connsiteX187"/>
              <a:gd fmla="*/ 845315 h 5025119" name="connsiteY187"/>
              <a:gd fmla="*/ 6440851 w 6886274" name="connsiteX188"/>
              <a:gd fmla="*/ 739229 h 5025119" name="connsiteY188"/>
              <a:gd fmla="*/ 6434523 w 6886274" name="connsiteX189"/>
              <a:gd fmla="*/ 715034 h 5025119" name="connsiteY189"/>
              <a:gd fmla="*/ 6432290 w 6886274" name="connsiteX190"/>
              <a:gd fmla="*/ 617510 h 5025119" name="connsiteY190"/>
              <a:gd fmla="*/ 6416284 w 6886274" name="connsiteX191"/>
              <a:gd fmla="*/ 595176 h 5025119" name="connsiteY191"/>
              <a:gd fmla="*/ 6267763 w 6886274" name="connsiteX192"/>
              <a:gd fmla="*/ 591826 h 5025119" name="connsiteY192"/>
              <a:gd fmla="*/ 6236496 w 6886274" name="connsiteX193"/>
              <a:gd fmla="*/ 521102 h 5025119" name="connsiteY193"/>
              <a:gd fmla="*/ 6257341 w 6886274" name="connsiteX194"/>
              <a:gd fmla="*/ 487229 h 5025119" name="connsiteY194"/>
              <a:gd fmla="*/ 6248780 w 6886274" name="connsiteX195"/>
              <a:gd fmla="*/ 465267 h 5025119" name="connsiteY195"/>
              <a:gd fmla="*/ 6226818 w 6886274" name="connsiteX196"/>
              <a:gd fmla="*/ 473456 h 5025119" name="connsiteY196"/>
              <a:gd fmla="*/ 6115149 w 6886274" name="connsiteX197"/>
              <a:gd fmla="*/ 551625 h 5025119" name="connsiteY197"/>
              <a:gd fmla="*/ 5951739 w 6886274" name="connsiteX198"/>
              <a:gd fmla="*/ 659944 h 5025119" name="connsiteY198"/>
              <a:gd fmla="*/ 5917122 w 6886274" name="connsiteX199"/>
              <a:gd fmla="*/ 644310 h 5025119" name="connsiteY199"/>
              <a:gd fmla="*/ 5890694 w 6886274" name="connsiteX200"/>
              <a:gd fmla="*/ 630538 h 5025119" name="connsiteY200"/>
              <a:gd fmla="*/ 5837464 w 6886274" name="connsiteX201"/>
              <a:gd fmla="*/ 646916 h 5025119" name="connsiteY201"/>
              <a:gd fmla="*/ 5809175 w 6886274" name="connsiteX202"/>
              <a:gd fmla="*/ 683395 h 5025119" name="connsiteY202"/>
              <a:gd fmla="*/ 5815503 w 6886274" name="connsiteX203"/>
              <a:gd fmla="*/ 698656 h 5025119" name="connsiteY203"/>
              <a:gd fmla="*/ 5746268 w 6886274" name="connsiteX204"/>
              <a:gd fmla="*/ 667389 h 5025119" name="connsiteY204"/>
              <a:gd fmla="*/ 5458905 w 6886274" name="connsiteX205"/>
              <a:gd fmla="*/ 754119 h 5025119" name="connsiteY205"/>
              <a:gd fmla="*/ 885302 w 6886274" name="connsiteX206"/>
              <a:gd fmla="*/ 1333310 h 5025119" name="connsiteY206"/>
              <a:gd fmla="*/ 862596 w 6886274" name="connsiteX207"/>
              <a:gd fmla="*/ 1314326 h 5025119" name="connsiteY207"/>
              <a:gd fmla="*/ 866318 w 6886274" name="connsiteX208"/>
              <a:gd fmla="*/ 1309860 h 5025119" name="connsiteY208"/>
              <a:gd fmla="*/ 912103 w 6886274" name="connsiteX209"/>
              <a:gd fmla="*/ 1341127 h 5025119" name="connsiteY209"/>
              <a:gd fmla="*/ 885302 w 6886274" name="connsiteX210"/>
              <a:gd fmla="*/ 1333310 h 5025119" name="connsiteY210"/>
              <a:gd fmla="*/ 1140280 w 6886274" name="connsiteX211"/>
              <a:gd fmla="*/ 787619 h 5025119" name="connsiteY211"/>
              <a:gd fmla="*/ 1414987 w 6886274" name="connsiteX212"/>
              <a:gd fmla="*/ 975596 h 5025119" name="connsiteY212"/>
              <a:gd fmla="*/ 1410892 w 6886274" name="connsiteX213"/>
              <a:gd fmla="*/ 980063 h 5025119" name="connsiteY213"/>
              <a:gd fmla="*/ 1140280 w 6886274" name="connsiteX214"/>
              <a:gd fmla="*/ 787619 h 5025119" name="connsiteY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b="b" l="l" r="r" t="t"/>
            <a:pathLst>
              <a:path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cap="flat" w="32707">
            <a:noFill/>
            <a:prstDash val="solid"/>
            <a:miter/>
          </a:ln>
        </p:spPr>
        <p:txBody>
          <a:bodyPr anchor="ctr" numCol="1" rtlCol="0"/>
          <a:lstStyle/>
          <a:p>
            <a:endParaRPr dirty="0"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numCol="1">
            <a:normAutofit/>
          </a:bodyPr>
          <a:lstStyle>
            <a:lvl1pPr algn="ctr">
              <a:defRPr sz="4000"/>
            </a:lvl1pPr>
          </a:lstStyle>
          <a:p>
            <a:r>
              <a:rPr lang="en-US"/>
              <a:t>Click to edit Master title style</a:t>
            </a:r>
            <a:endParaRPr dirty="0" lang="en-US"/>
          </a:p>
        </p:txBody>
      </p:sp>
      <p:sp>
        <p:nvSpPr>
          <p:cNvPr id="3" name="Date Placeholder 2">
            <a:extLst>
              <a:ext uri="{FF2B5EF4-FFF2-40B4-BE49-F238E27FC236}">
                <a16:creationId xmlns:a16="http://schemas.microsoft.com/office/drawing/2014/main" id="{DA33410F-8A90-47F6-BD39-4AC0E4358351}"/>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idx="11" sz="quarter" type="ftr"/>
          </p:nvPr>
        </p:nvSpPr>
        <p:spPr/>
        <p:txBody>
          <a:bodyPr numCol="1"/>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103188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idx="11" sz="quarter" type="ftr"/>
          </p:nvPr>
        </p:nvSpPr>
        <p:spPr/>
        <p:txBody>
          <a:bodyPr numCol="1"/>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436045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blank">
  <p:cSld name="Blank 2">
    <p:spTree>
      <p:nvGrpSpPr>
        <p:cNvPr id="1" name=""/>
        <p:cNvGrpSpPr/>
        <p:nvPr/>
      </p:nvGrpSpPr>
      <p:grpSpPr>
        <a:xfrm>
          <a:off x="0" y="0"/>
          <a:ext cx="0" cy="0"/>
          <a:chOff x="0" y="0"/>
          <a:chExt cx="0" cy="0"/>
        </a:xfrm>
      </p:grpSpPr>
      <p:sp>
        <p:nvSpPr>
          <p:cNvPr descr="Mask ID= Mask position=bottom, center Mask family= brushstroke, landscape, wide" id="6" name="Freeform: Shape 5">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fmla="*/ 10423900 w 10423900" name="connsiteX0"/>
              <a:gd fmla="*/ 0 h 5491534" name="connsiteY0"/>
              <a:gd fmla="*/ 3493157 w 10423900" name="connsiteX1"/>
              <a:gd fmla="*/ 0 h 5491534" name="connsiteY1"/>
              <a:gd fmla="*/ 3493018 w 10423900" name="connsiteX2"/>
              <a:gd fmla="*/ 31 h 5491534" name="connsiteY2"/>
              <a:gd fmla="*/ 3245493 w 10423900" name="connsiteX3"/>
              <a:gd fmla="*/ 104839 h 5491534" name="connsiteY3"/>
              <a:gd fmla="*/ 4434802 w 10423900" name="connsiteX4"/>
              <a:gd fmla="*/ 284558 h 5491534" name="connsiteY4"/>
              <a:gd fmla="*/ 4011937 w 10423900" name="connsiteX5"/>
              <a:gd fmla="*/ 395559 h 5491534" name="connsiteY5"/>
              <a:gd fmla="*/ 3573213 w 10423900" name="connsiteX6"/>
              <a:gd fmla="*/ 474847 h 5491534" name="connsiteY6"/>
              <a:gd fmla="*/ 3097489 w 10423900" name="connsiteX7"/>
              <a:gd fmla="*/ 532990 h 5491534" name="connsiteY7"/>
              <a:gd fmla="*/ 2664052 w 10423900" name="connsiteX8"/>
              <a:gd fmla="*/ 649279 h 5491534" name="connsiteY8"/>
              <a:gd fmla="*/ 3795218 w 10423900" name="connsiteX9"/>
              <a:gd fmla="*/ 696852 h 5491534" name="connsiteY9"/>
              <a:gd fmla="*/ 3208492 w 10423900" name="connsiteX10"/>
              <a:gd fmla="*/ 802568 h 5491534" name="connsiteY10"/>
              <a:gd fmla="*/ 2727483 w 10423900" name="connsiteX11"/>
              <a:gd fmla="*/ 939999 h 5491534" name="connsiteY11"/>
              <a:gd fmla="*/ 2389190 w 10423900" name="connsiteX12"/>
              <a:gd fmla="*/ 1003429 h 5491534" name="connsiteY12"/>
              <a:gd fmla="*/ 2029754 w 10423900" name="connsiteX13"/>
              <a:gd fmla="*/ 1019287 h 5491534" name="connsiteY13"/>
              <a:gd fmla="*/ 1945181 w 10423900" name="connsiteX14"/>
              <a:gd fmla="*/ 1119716 h 5491534" name="connsiteY14"/>
              <a:gd fmla="*/ 2056184 w 10423900" name="connsiteX15"/>
              <a:gd fmla="*/ 1225434 h 5491534" name="connsiteY15"/>
              <a:gd fmla="*/ 2225329 w 10423900" name="connsiteX16"/>
              <a:gd fmla="*/ 1236004 h 5491534" name="connsiteY16"/>
              <a:gd fmla="*/ 3234920 w 10423900" name="connsiteX17"/>
              <a:gd fmla="*/ 1262435 h 5491534" name="connsiteY17"/>
              <a:gd fmla="*/ 0 w 10423900" name="connsiteX18"/>
              <a:gd fmla="*/ 1495009 h 5491534" name="connsiteY18"/>
              <a:gd fmla="*/ 438724 w 10423900" name="connsiteX19"/>
              <a:gd fmla="*/ 1637728 h 5491534" name="connsiteY19"/>
              <a:gd fmla="*/ 586726 w 10423900" name="connsiteX20"/>
              <a:gd fmla="*/ 2028877 h 5491534" name="connsiteY20"/>
              <a:gd fmla="*/ 1125878 w 10423900" name="connsiteX21"/>
              <a:gd fmla="*/ 2250882 h 5491534" name="connsiteY21"/>
              <a:gd fmla="*/ 1474744 w 10423900" name="connsiteX22"/>
              <a:gd fmla="*/ 2330169 h 5491534" name="connsiteY22"/>
              <a:gd fmla="*/ 2272901 w 10423900" name="connsiteX23"/>
              <a:gd fmla="*/ 2446458 h 5491534" name="connsiteY23"/>
              <a:gd fmla="*/ 2389190 w 10423900" name="connsiteX24"/>
              <a:gd fmla="*/ 2636747 h 5491534" name="connsiteY24"/>
              <a:gd fmla="*/ 2489621 w 10423900" name="connsiteX25"/>
              <a:gd fmla="*/ 2848179 h 5491534" name="connsiteY25"/>
              <a:gd fmla="*/ 2701053 w 10423900" name="connsiteX26"/>
              <a:gd fmla="*/ 2985611 h 5491534" name="connsiteY26"/>
              <a:gd fmla="*/ 1057165 w 10423900" name="connsiteX27"/>
              <a:gd fmla="*/ 2964468 h 5491534" name="connsiteY27"/>
              <a:gd fmla="*/ 2912485 w 10423900" name="connsiteX28"/>
              <a:gd fmla="*/ 3408477 h 5491534" name="connsiteY28"/>
              <a:gd fmla="*/ 2748626 w 10423900" name="connsiteX29"/>
              <a:gd fmla="*/ 3582909 h 5491534" name="connsiteY29"/>
              <a:gd fmla="*/ 3763503 w 10423900" name="connsiteX30"/>
              <a:gd fmla="*/ 3820771 h 5491534" name="connsiteY30"/>
              <a:gd fmla="*/ 3219063 w 10423900" name="connsiteX31"/>
              <a:gd fmla="*/ 3847199 h 5491534" name="connsiteY31"/>
              <a:gd fmla="*/ 6385269 w 10423900" name="connsiteX32"/>
              <a:gd fmla="*/ 4840933 h 5491534" name="connsiteY32"/>
              <a:gd fmla="*/ 10285854 w 10423900" name="connsiteX33"/>
              <a:gd fmla="*/ 5471118 h 5491534" name="connsiteY33"/>
              <a:gd fmla="*/ 10423900 w 10423900" name="connsiteX34"/>
              <a:gd fmla="*/ 5491534 h 5491534" name="connsiteY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b="b" l="l" r="r" t="t"/>
            <a:pathLst>
              <a:path h="5491534" w="10423900">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cap="flat" w="32707">
            <a:noFill/>
            <a:prstDash val="solid"/>
            <a:miter/>
          </a:ln>
        </p:spPr>
        <p:txBody>
          <a:bodyPr anchor="ctr" numCol="1" rtlCol="0" wrap="square">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idx="11" sz="quarter" type="ftr"/>
          </p:nvPr>
        </p:nvSpPr>
        <p:spPr/>
        <p:txBody>
          <a:bodyPr numCol="1"/>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76322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descr="Tag=AccentColor Flavor=Light Target=Fill" id="8" name="Freeform: Shape 7">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fmla="*/ 1232666 w 7472381" name="connsiteX0"/>
              <a:gd fmla="*/ 0 h 6886575" name="connsiteY0"/>
              <a:gd fmla="*/ 7472381 w 7472381" name="connsiteX1"/>
              <a:gd fmla="*/ 0 h 6886575" name="connsiteY1"/>
              <a:gd fmla="*/ 7472381 w 7472381" name="connsiteX2"/>
              <a:gd fmla="*/ 814388 h 6886575" name="connsiteY2"/>
              <a:gd fmla="*/ 7472381 w 7472381" name="connsiteX3"/>
              <a:gd fmla="*/ 6411516 h 6886575" name="connsiteY3"/>
              <a:gd fmla="*/ 7472381 w 7472381" name="connsiteX4"/>
              <a:gd fmla="*/ 6886575 h 6886575" name="connsiteY4"/>
              <a:gd fmla="*/ 6992676 w 7472381" name="connsiteX5"/>
              <a:gd fmla="*/ 6886575 h 6886575" name="connsiteY5"/>
              <a:gd fmla="*/ 1946893 w 7472381" name="connsiteX6"/>
              <a:gd fmla="*/ 6886575 h 6886575" name="connsiteY6"/>
              <a:gd fmla="*/ 1506276 w 7472381" name="connsiteX7"/>
              <a:gd fmla="*/ 6686550 h 6886575" name="connsiteY7"/>
              <a:gd fmla="*/ 1314394 w 7472381" name="connsiteX8"/>
              <a:gd fmla="*/ 6457949 h 6886575" name="connsiteY8"/>
              <a:gd fmla="*/ 1246880 w 7472381" name="connsiteX9"/>
              <a:gd fmla="*/ 6393656 h 6886575" name="connsiteY9"/>
              <a:gd fmla="*/ 1079872 w 7472381" name="connsiteX10"/>
              <a:gd fmla="*/ 6307931 h 6886575" name="connsiteY10"/>
              <a:gd fmla="*/ 788495 w 7472381" name="connsiteX11"/>
              <a:gd fmla="*/ 6125765 h 6886575" name="connsiteY11"/>
              <a:gd fmla="*/ 895097 w 7472381" name="connsiteX12"/>
              <a:gd fmla="*/ 6082903 h 6886575" name="connsiteY12"/>
              <a:gd fmla="*/ 1204239 w 7472381" name="connsiteX13"/>
              <a:gd fmla="*/ 6193631 h 6886575" name="connsiteY13"/>
              <a:gd fmla="*/ 1428102 w 7472381" name="connsiteX14"/>
              <a:gd fmla="*/ 6222206 h 6886575" name="connsiteY14"/>
              <a:gd fmla="*/ 1111852 w 7472381" name="connsiteX15"/>
              <a:gd fmla="*/ 6029325 h 6886575" name="connsiteY15"/>
              <a:gd fmla="*/ 806262 w 7472381" name="connsiteX16"/>
              <a:gd fmla="*/ 5779294 h 6886575" name="connsiteY16"/>
              <a:gd fmla="*/ 1040785 w 7472381" name="connsiteX17"/>
              <a:gd fmla="*/ 5825728 h 6886575" name="connsiteY17"/>
              <a:gd fmla="*/ 1051445 w 7472381" name="connsiteX18"/>
              <a:gd fmla="*/ 5793581 h 6886575" name="connsiteY18"/>
              <a:gd fmla="*/ 845349 w 7472381" name="connsiteX19"/>
              <a:gd fmla="*/ 5497115 h 6886575" name="connsiteY19"/>
              <a:gd fmla="*/ 745855 w 7472381" name="connsiteX20"/>
              <a:gd fmla="*/ 5375672 h 6886575" name="connsiteY20"/>
              <a:gd fmla="*/ 291024 w 7472381" name="connsiteX21"/>
              <a:gd fmla="*/ 5014913 h 6886575" name="connsiteY21"/>
              <a:gd fmla="*/ 724535 w 7472381" name="connsiteX22"/>
              <a:gd fmla="*/ 5175647 h 6886575" name="connsiteY22"/>
              <a:gd fmla="*/ 276811 w 7472381" name="connsiteX23"/>
              <a:gd fmla="*/ 4825603 h 6886575" name="connsiteY23"/>
              <a:gd fmla="*/ 60055 w 7472381" name="connsiteX24"/>
              <a:gd fmla="*/ 4697016 h 6886575" name="connsiteY24"/>
              <a:gd fmla="*/ 6755 w 7472381" name="connsiteX25"/>
              <a:gd fmla="*/ 4622006 h 6886575" name="connsiteY25"/>
              <a:gd fmla="*/ 102696 w 7472381" name="connsiteX26"/>
              <a:gd fmla="*/ 4604146 h 6886575" name="connsiteY26"/>
              <a:gd fmla="*/ 397625 w 7472381" name="connsiteX27"/>
              <a:gd fmla="*/ 4632722 h 6886575" name="connsiteY27"/>
              <a:gd fmla="*/ 31628 w 7472381" name="connsiteX28"/>
              <a:gd fmla="*/ 4396978 h 6886575" name="connsiteY28"/>
              <a:gd fmla="*/ 305237 w 7472381" name="connsiteX29"/>
              <a:gd fmla="*/ 4432697 h 6886575" name="connsiteY29"/>
              <a:gd fmla="*/ 383412 w 7472381" name="connsiteX30"/>
              <a:gd fmla="*/ 4339828 h 6886575" name="connsiteY30"/>
              <a:gd fmla="*/ 511333 w 7472381" name="connsiteX31"/>
              <a:gd fmla="*/ 4189810 h 6886575" name="connsiteY31"/>
              <a:gd fmla="*/ 600167 w 7472381" name="connsiteX32"/>
              <a:gd fmla="*/ 4107656 h 6886575" name="connsiteY32"/>
              <a:gd fmla="*/ 635701 w 7472381" name="connsiteX33"/>
              <a:gd fmla="*/ 3843337 h 6886575" name="connsiteY33"/>
              <a:gd fmla="*/ 561080 w 7472381" name="connsiteX34"/>
              <a:gd fmla="*/ 3554015 h 6886575" name="connsiteY34"/>
              <a:gd fmla="*/ 354985 w 7472381" name="connsiteX35"/>
              <a:gd fmla="*/ 3407569 h 6886575" name="connsiteY35"/>
              <a:gd fmla="*/ 415392 w 7472381" name="connsiteX36"/>
              <a:gd fmla="*/ 3243263 h 6886575" name="connsiteY36"/>
              <a:gd fmla="*/ 852456 w 7472381" name="connsiteX37"/>
              <a:gd fmla="*/ 3343275 h 6886575" name="connsiteY37"/>
              <a:gd fmla="*/ 202190 w 7472381" name="connsiteX38"/>
              <a:gd fmla="*/ 2953940 h 6886575" name="connsiteY38"/>
              <a:gd fmla="*/ 312344 w 7472381" name="connsiteX39"/>
              <a:gd fmla="*/ 2936081 h 6886575" name="connsiteY39"/>
              <a:gd fmla="*/ 706768 w 7472381" name="connsiteX40"/>
              <a:gd fmla="*/ 2714625 h 6886575" name="connsiteY40"/>
              <a:gd fmla="*/ 728088 w 7472381" name="connsiteX41"/>
              <a:gd fmla="*/ 2703909 h 6886575" name="connsiteY41"/>
              <a:gd fmla="*/ 795602 w 7472381" name="connsiteX42"/>
              <a:gd fmla="*/ 2564606 h 6886575" name="connsiteY42"/>
              <a:gd fmla="*/ 1008804 w 7472381" name="connsiteX43"/>
              <a:gd fmla="*/ 2543175 h 6886575" name="connsiteY43"/>
              <a:gd fmla="*/ 1186473 w 7472381" name="connsiteX44"/>
              <a:gd fmla="*/ 2575322 h 6886575" name="connsiteY44"/>
              <a:gd fmla="*/ 1378355 w 7472381" name="connsiteX45"/>
              <a:gd fmla="*/ 2536031 h 6886575" name="connsiteY45"/>
              <a:gd fmla="*/ 1548916 w 7472381" name="connsiteX46"/>
              <a:gd fmla="*/ 2553891 h 6886575" name="connsiteY46"/>
              <a:gd fmla="*/ 1694604 w 7472381" name="connsiteX47"/>
              <a:gd fmla="*/ 2528888 h 6886575" name="connsiteY47"/>
              <a:gd fmla="*/ 1552469 w 7472381" name="connsiteX48"/>
              <a:gd fmla="*/ 2411015 h 6886575" name="connsiteY48"/>
              <a:gd fmla="*/ 1353481 w 7472381" name="connsiteX49"/>
              <a:gd fmla="*/ 2411015 h 6886575" name="connsiteY49"/>
              <a:gd fmla="*/ 1211346 w 7472381" name="connsiteX50"/>
              <a:gd fmla="*/ 2336007 h 6886575" name="connsiteY50"/>
              <a:gd fmla="*/ 1076318 w 7472381" name="connsiteX51"/>
              <a:gd fmla="*/ 2200275 h 6886575" name="connsiteY51"/>
              <a:gd fmla="*/ 600167 w 7472381" name="connsiteX52"/>
              <a:gd fmla="*/ 1982390 h 6886575" name="connsiteY52"/>
              <a:gd fmla="*/ 514886 w 7472381" name="connsiteX53"/>
              <a:gd fmla="*/ 1900238 h 6886575" name="connsiteY53"/>
              <a:gd fmla="*/ 1872273 w 7472381" name="connsiteX54"/>
              <a:gd fmla="*/ 2218135 h 6886575" name="connsiteY54"/>
              <a:gd fmla="*/ 1452975 w 7472381" name="connsiteX55"/>
              <a:gd fmla="*/ 2085975 h 6886575" name="connsiteY55"/>
              <a:gd fmla="*/ 1737245 w 7472381" name="connsiteX56"/>
              <a:gd fmla="*/ 2110978 h 6886575" name="connsiteY56"/>
              <a:gd fmla="*/ 1893593 w 7472381" name="connsiteX57"/>
              <a:gd fmla="*/ 2021681 h 6886575" name="connsiteY57"/>
              <a:gd fmla="*/ 1893593 w 7472381" name="connsiteX58"/>
              <a:gd fmla="*/ 1993106 h 6886575" name="connsiteY58"/>
              <a:gd fmla="*/ 1776332 w 7472381" name="connsiteX59"/>
              <a:gd fmla="*/ 1910953 h 6886575" name="connsiteY59"/>
              <a:gd fmla="*/ 1708818 w 7472381" name="connsiteX60"/>
              <a:gd fmla="*/ 1857375 h 6886575" name="connsiteY60"/>
              <a:gd fmla="*/ 1524043 w 7472381" name="connsiteX61"/>
              <a:gd fmla="*/ 1664493 h 6886575" name="connsiteY61"/>
              <a:gd fmla="*/ 1655517 w 7472381" name="connsiteX62"/>
              <a:gd fmla="*/ 1643062 h 6886575" name="connsiteY62"/>
              <a:gd fmla="*/ 1705264 w 7472381" name="connsiteX63"/>
              <a:gd fmla="*/ 1603772 h 6886575" name="connsiteY63"/>
              <a:gd fmla="*/ 1669731 w 7472381" name="connsiteX64"/>
              <a:gd fmla="*/ 1546622 h 6886575" name="connsiteY64"/>
              <a:gd fmla="*/ 1261093 w 7472381" name="connsiteX65"/>
              <a:gd fmla="*/ 1371600 h 6886575" name="connsiteY65"/>
              <a:gd fmla="*/ 1229113 w 7472381" name="connsiteX66"/>
              <a:gd fmla="*/ 1235869 h 6886575" name="connsiteY66"/>
              <a:gd fmla="*/ 1307287 w 7472381" name="connsiteX67"/>
              <a:gd fmla="*/ 1214437 h 6886575" name="connsiteY67"/>
              <a:gd fmla="*/ 1396121 w 7472381" name="connsiteX68"/>
              <a:gd fmla="*/ 1225153 h 6886575" name="connsiteY68"/>
              <a:gd fmla="*/ 1325054 w 7472381" name="connsiteX69"/>
              <a:gd fmla="*/ 1117997 h 6886575" name="connsiteY69"/>
              <a:gd fmla="*/ 1037231 w 7472381" name="connsiteX70"/>
              <a:gd fmla="*/ 1010841 h 6886575" name="connsiteY70"/>
              <a:gd fmla="*/ 983931 w 7472381" name="connsiteX71"/>
              <a:gd fmla="*/ 953690 h 6886575" name="connsiteY71"/>
              <a:gd fmla="*/ 1054998 w 7472381" name="connsiteX72"/>
              <a:gd fmla="*/ 925115 h 6886575" name="connsiteY72"/>
              <a:gd fmla="*/ 1108299 w 7472381" name="connsiteX73"/>
              <a:gd fmla="*/ 914400 h 6886575" name="connsiteY73"/>
              <a:gd fmla="*/ 6755 w 7472381" name="connsiteX74"/>
              <a:gd fmla="*/ 467915 h 6886575" name="connsiteY74"/>
              <a:gd fmla="*/ 255490 w 7472381" name="connsiteX75"/>
              <a:gd fmla="*/ 464344 h 6886575" name="connsiteY75"/>
              <a:gd fmla="*/ 500673 w 7472381" name="connsiteX76"/>
              <a:gd fmla="*/ 535781 h 6886575" name="connsiteY76"/>
              <a:gd fmla="*/ 760069 w 7472381" name="connsiteX77"/>
              <a:gd fmla="*/ 525066 h 6886575" name="connsiteY77"/>
              <a:gd fmla="*/ 1005251 w 7472381" name="connsiteX78"/>
              <a:gd fmla="*/ 560785 h 6886575" name="connsiteY78"/>
              <a:gd fmla="*/ 1218453 w 7472381" name="connsiteX79"/>
              <a:gd fmla="*/ 560785 h 6886575" name="connsiteY79"/>
              <a:gd fmla="*/ 1019464 w 7472381" name="connsiteX80"/>
              <a:gd fmla="*/ 507206 h 6886575" name="connsiteY80"/>
              <a:gd fmla="*/ 944844 w 7472381" name="connsiteX81"/>
              <a:gd fmla="*/ 417909 h 6886575" name="connsiteY81"/>
              <a:gd fmla="*/ 969717 w 7472381" name="connsiteX82"/>
              <a:gd fmla="*/ 335757 h 6886575" name="connsiteY82"/>
              <a:gd fmla="*/ 1051445 w 7472381" name="connsiteX83"/>
              <a:gd fmla="*/ 360759 h 6886575" name="connsiteY83"/>
              <a:gd fmla="*/ 1147386 w 7472381" name="connsiteX84"/>
              <a:gd fmla="*/ 453629 h 6886575" name="connsiteY84"/>
              <a:gd fmla="*/ 1168706 w 7472381" name="connsiteX85"/>
              <a:gd fmla="*/ 396478 h 6886575" name="connsiteY85"/>
              <a:gd fmla="*/ 1225560 w 7472381" name="connsiteX86"/>
              <a:gd fmla="*/ 353615 h 6886575" name="connsiteY86"/>
              <a:gd fmla="*/ 1552469 w 7472381" name="connsiteX87"/>
              <a:gd fmla="*/ 375047 h 6886575" name="connsiteY87"/>
              <a:gd fmla="*/ 1335714 w 7472381" name="connsiteX88"/>
              <a:gd fmla="*/ 192881 h 6886575" name="connsiteY88"/>
              <a:gd fmla="*/ 1197133 w 7472381" name="connsiteX89"/>
              <a:gd fmla="*/ 164306 h 6886575" name="connsiteY89"/>
              <a:gd fmla="*/ 1165153 w 7472381" name="connsiteX90"/>
              <a:gd fmla="*/ 89297 h 6886575" name="connsiteY90"/>
              <a:gd fmla="*/ 1229113 w 7472381" name="connsiteX91"/>
              <a:gd fmla="*/ 71437 h 6886575" name="connsiteY91"/>
              <a:gd fmla="*/ 1548916 w 7472381" name="connsiteX92"/>
              <a:gd fmla="*/ 135731 h 6886575" name="connsiteY92"/>
              <a:gd fmla="*/ 1602217 w 7472381" name="connsiteX93"/>
              <a:gd fmla="*/ 110728 h 6886575" name="connsiteY93"/>
              <a:gd fmla="*/ 1232666 w 7472381" name="connsiteX94"/>
              <a:gd fmla="*/ 0 h 6886575" name="connsiteY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b="b" l="l" r="r" t="t"/>
            <a:pathLst>
              <a:path h="6886575" w="7472381">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cap="flat" w="32707">
            <a:noFill/>
            <a:prstDash val="solid"/>
            <a:miter/>
          </a:ln>
        </p:spPr>
        <p:txBody>
          <a:bodyPr anchor="ctr" numCol="1" rtlCol="0"/>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numCol="1"/>
          <a:lstStyle>
            <a:lvl1pPr>
              <a:defRPr sz="3200"/>
            </a:lvl1pPr>
          </a:lstStyle>
          <a:p>
            <a:r>
              <a:rPr lang="en-US"/>
              <a:t>Click to edit Master title style</a:t>
            </a:r>
            <a:endParaRPr dirty="0" lang="en-US"/>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4" name="Text Placeholder 3">
            <a:extLst>
              <a:ext uri="{FF2B5EF4-FFF2-40B4-BE49-F238E27FC236}">
                <a16:creationId xmlns:a16="http://schemas.microsoft.com/office/drawing/2014/main" id="{DB4D7827-8489-4EE4-88EE-16685FE6DE8A}"/>
              </a:ext>
            </a:extLst>
          </p:cNvPr>
          <p:cNvSpPr>
            <a:spLocks noGrp="1"/>
          </p:cNvSpPr>
          <p:nvPr>
            <p:ph idx="2" sz="half" type="body"/>
          </p:nvPr>
        </p:nvSpPr>
        <p:spPr>
          <a:xfrm>
            <a:off x="839788" y="3776472"/>
            <a:ext cx="3886200" cy="2468880"/>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idx="10" sz="half" type="dt"/>
          </p:nvPr>
        </p:nvSpPr>
        <p:spPr/>
        <p:txBody>
          <a:bodyPr numCol="1"/>
          <a:lstStyle/>
          <a:p>
            <a:fld id="{3C04E684-10F4-4CC3-A0B9-F03AA7BE37CF}" type="datetimeFigureOut">
              <a:rPr lang="en-US" smtClean="0"/>
              <a:pPr/>
              <a:t>4/11/24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idx="11" sz="quarter" type="ftr"/>
          </p:nvPr>
        </p:nvSpPr>
        <p:spPr/>
        <p:txBody>
          <a:bodyPr numCol="1"/>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idx="12" sz="quarter" type="sldNum"/>
          </p:nvPr>
        </p:nvSpPr>
        <p:spPr/>
        <p:txBody>
          <a:bodyPr numCol="1"/>
          <a:lstStyle/>
          <a:p>
            <a:fld id="{51845F5A-061D-4825-9AE9-D7794091C6CF}" type="slidenum">
              <a:rPr lang="en-US" smtClean="0"/>
              <a:pPr/>
              <a:t>‹#›</a:t>
            </a:fld>
            <a:endParaRPr lang="en-US"/>
          </a:p>
        </p:txBody>
      </p:sp>
    </p:spTree>
    <p:extLst>
      <p:ext uri="{BB962C8B-B14F-4D97-AF65-F5344CB8AC3E}">
        <p14:creationId xmlns:p14="http://schemas.microsoft.com/office/powerpoint/2010/main" val="2691277085"/>
      </p:ext>
    </p:extLst>
  </p:cSld>
  <p:clrMapOvr>
    <a:masterClrMapping/>
  </p:clrMapOvr>
</p:sldLayout>
</file>

<file path=ppt/slideMasters/_rels/slideMaster1.xml.rels><?xml version="1.0" encoding="UTF-8" standalone="yes"?><Relationships xmlns="http://schemas.openxmlformats.org/package/2006/relationships"><Relationship Id="rId13" Target="../slideLayouts/slideLayout12.xml" Type="http://schemas.openxmlformats.org/officeDocument/2006/relationships/slideLayout"/><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anchor="ctr" bIns="45720" lIns="91440" numCol="1" rIns="91440" rtlCol="0" tIns="45720" vert="horz">
            <a:normAutofit/>
          </a:bodyPr>
          <a:lstStyle/>
          <a:p>
            <a:r>
              <a:rPr lang="en-US"/>
              <a:t>Click to edit Master title style</a:t>
            </a:r>
            <a:endParaRPr dirty="0" lang="en-US"/>
          </a:p>
        </p:txBody>
      </p:sp>
      <p:sp>
        <p:nvSpPr>
          <p:cNvPr id="3" name="Text Placeholder 2">
            <a:extLst>
              <a:ext uri="{FF2B5EF4-FFF2-40B4-BE49-F238E27FC236}">
                <a16:creationId xmlns:a16="http://schemas.microsoft.com/office/drawing/2014/main" id="{2E8DFF97-B7FD-47F9-BC7F-DD4B4C5EA2F6}"/>
              </a:ext>
            </a:extLst>
          </p:cNvPr>
          <p:cNvSpPr>
            <a:spLocks noGrp="1"/>
          </p:cNvSpPr>
          <p:nvPr>
            <p:ph idx="1" type="body"/>
          </p:nvPr>
        </p:nvSpPr>
        <p:spPr>
          <a:xfrm>
            <a:off x="838200" y="1825625"/>
            <a:ext cx="10515600" cy="4351338"/>
          </a:xfrm>
          <a:prstGeom prst="rect">
            <a:avLst/>
          </a:prstGeom>
        </p:spPr>
        <p:txBody>
          <a:bodyPr bIns="45720" lIns="91440" numCol="1" rIns="91440" rtlCol="0" tIns="45720"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4" name="Date Placeholder 3">
            <a:extLst>
              <a:ext uri="{FF2B5EF4-FFF2-40B4-BE49-F238E27FC236}">
                <a16:creationId xmlns:a16="http://schemas.microsoft.com/office/drawing/2014/main" id="{A1831D22-079E-43E3-86A4-BA12DB888C79}"/>
              </a:ext>
            </a:extLst>
          </p:cNvPr>
          <p:cNvSpPr>
            <a:spLocks noGrp="1"/>
          </p:cNvSpPr>
          <p:nvPr>
            <p:ph idx="2" sz="half" type="dt"/>
          </p:nvPr>
        </p:nvSpPr>
        <p:spPr>
          <a:xfrm>
            <a:off x="838200" y="6356350"/>
            <a:ext cx="27432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3C04E684-10F4-4CC3-A0B9-F03AA7BE37CF}" type="datetimeFigureOut">
              <a:rPr lang="en-US" smtClean="0"/>
              <a:pPr/>
              <a:t>4/11/24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idx="3" sz="quarter" type="ftr"/>
          </p:nvPr>
        </p:nvSpPr>
        <p:spPr>
          <a:xfrm>
            <a:off x="4038600" y="6356350"/>
            <a:ext cx="41148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idx="4" sz="quarter" type="sldNum"/>
          </p:nvPr>
        </p:nvSpPr>
        <p:spPr>
          <a:xfrm>
            <a:off x="8610600" y="6356350"/>
            <a:ext cx="27432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51845F5A-061D-4825-9AE9-D7794091C6CF}" type="slidenum">
              <a:rPr lang="en-US" smtClean="0"/>
              <a:pPr/>
              <a:t>‹#›</a:t>
            </a:fld>
            <a:endParaRPr lang="en-US"/>
          </a:p>
        </p:txBody>
      </p:sp>
    </p:spTree>
    <p:extLst>
      <p:ext uri="{BB962C8B-B14F-4D97-AF65-F5344CB8AC3E}">
        <p14:creationId xmlns:p14="http://schemas.microsoft.com/office/powerpoint/2010/main" val="1752854224"/>
      </p:ext>
    </p:extLst>
  </p:cSld>
  <p:clrMap accent1="accent1" accent2="accent2" accent3="accent3" accent4="accent4" accent5="accent5" accent6="accent6" bg1="lt1" bg2="lt2" folHlink="folHlink" hlink="hlink" tx1="dk1" tx2="dk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eaLnBrk="1" hangingPunct="1" latinLnBrk="0" rtl="0">
        <a:lnSpc>
          <a:spcPct val="90000"/>
        </a:lnSpc>
        <a:spcBef>
          <a:spcPct val="0"/>
        </a:spcBef>
        <a:buNone/>
        <a:defRPr i="1" kern="1200" sz="4400">
          <a:solidFill>
            <a:schemeClr val="tx1"/>
          </a:solidFill>
          <a:latin typeface="+mj-lt"/>
          <a:ea typeface="+mj-ea"/>
          <a:cs typeface="+mj-cs"/>
        </a:defRPr>
      </a:lvl1pPr>
    </p:titleStyle>
    <p:body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0.xml.rels><?xml version="1.0" encoding="UTF-8" standalone="yes"?><Relationships xmlns="http://schemas.openxmlformats.org/package/2006/relationships"><Relationship Id="rId5" Target="../media/image11.jpeg" Type="http://schemas.openxmlformats.org/officeDocument/2006/relationships/image"/><Relationship Id="rId4" Target="../media/image10.jpeg" Type="http://schemas.openxmlformats.org/officeDocument/2006/relationships/image"/><Relationship Id="rId3" Target="../media/image9.jpeg" Type="http://schemas.openxmlformats.org/officeDocument/2006/relationships/image"/><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11.xml.rels><?xml version="1.0" encoding="UTF-8" standalone="yes"?><Relationships xmlns="http://schemas.openxmlformats.org/package/2006/relationships"><Relationship Id="rId2" Target="../media/image12.jpe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2" Target="../media/image13.jpeg" Type="http://schemas.openxmlformats.org/officeDocument/2006/relationships/image"/><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2" Target="../media/image14.png" Type="http://schemas.openxmlformats.org/officeDocument/2006/relationships/image"/><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2" Target="../media/image15.jpeg" Type="http://schemas.openxmlformats.org/officeDocument/2006/relationships/image"/><Relationship Id="rId1" Target="../slideLayouts/slideLayout2.xml" Type="http://schemas.openxmlformats.org/officeDocument/2006/relationships/slideLayout"/></Relationships>
</file>

<file path=ppt/slides/_rels/slide16.xml.rels><?xml version="1.0" encoding="UTF-8" standalone="yes"?><Relationships xmlns="http://schemas.openxmlformats.org/package/2006/relationships"><Relationship Id="rId2" Target="../media/image16.jpeg" Type="http://schemas.openxmlformats.org/officeDocument/2006/relationships/image"/><Relationship Id="rId1" Target="../slideLayouts/slideLayout2.xml" Type="http://schemas.openxmlformats.org/officeDocument/2006/relationships/slideLayout"/></Relationships>
</file>

<file path=ppt/slides/_rels/slide17.xml.rels><?xml version="1.0" encoding="UTF-8" standalone="yes"?><Relationships xmlns="http://schemas.openxmlformats.org/package/2006/relationships"><Relationship Id="rId2" Target="../media/image17.png" Type="http://schemas.openxmlformats.org/officeDocument/2006/relationships/image"/><Relationship Id="rId1" Target="../slideLayouts/slideLayout2.xml" Type="http://schemas.openxmlformats.org/officeDocument/2006/relationships/slideLayout"/></Relationships>
</file>

<file path=ppt/slides/_rels/slide18.xml.rels><?xml version="1.0" encoding="UTF-8" standalone="yes"?><Relationships xmlns="http://schemas.openxmlformats.org/package/2006/relationships"><Relationship Id="rId3" Target="../media/image19.jpeg" Type="http://schemas.openxmlformats.org/officeDocument/2006/relationships/image"/><Relationship Id="rId2" Target="../media/image18.jpeg" Type="http://schemas.openxmlformats.org/officeDocument/2006/relationships/image"/><Relationship Id="rId1" Target="../slideLayouts/slideLayout2.xml" Type="http://schemas.openxmlformats.org/officeDocument/2006/relationships/slideLayout"/></Relationships>
</file>

<file path=ppt/slides/_rels/slide19.xml.rels><?xml version="1.0" encoding="UTF-8" standalone="yes"?><Relationships xmlns="http://schemas.openxmlformats.org/package/2006/relationships"><Relationship Id="rId3" Target="../media/image21.jpeg" Type="http://schemas.openxmlformats.org/officeDocument/2006/relationships/image"/><Relationship Id="rId2" Target="../media/image20.jpe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3" Target="../media/image23.jpeg" Type="http://schemas.openxmlformats.org/officeDocument/2006/relationships/image"/><Relationship Id="rId2" Target="../media/image22.jpeg" Type="http://schemas.openxmlformats.org/officeDocument/2006/relationships/image"/><Relationship Id="rId1" Target="../slideLayouts/slideLayout2.xml" Type="http://schemas.openxmlformats.org/officeDocument/2006/relationships/slideLayout"/></Relationships>
</file>

<file path=ppt/slides/_rels/slide21.xml.rels><?xml version="1.0" encoding="UTF-8" standalone="yes"?><Relationships xmlns="http://schemas.openxmlformats.org/package/2006/relationships"><Relationship Id="rId3" Target="../media/image25.jpeg" Type="http://schemas.openxmlformats.org/officeDocument/2006/relationships/image"/><Relationship Id="rId2" Target="../media/image24.jpeg" Type="http://schemas.openxmlformats.org/officeDocument/2006/relationships/image"/><Relationship Id="rId1" Target="../slideLayouts/slideLayout2.xml" Type="http://schemas.openxmlformats.org/officeDocument/2006/relationships/slideLayout"/></Relationships>
</file>

<file path=ppt/slides/_rels/slide22.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23.xml.rels><?xml version="1.0" encoding="UTF-8" standalone="yes"?><Relationships xmlns="http://schemas.openxmlformats.org/package/2006/relationships"><Relationship Id="rId2" Target="../media/image26.png" Type="http://schemas.openxmlformats.org/officeDocument/2006/relationships/image"/><Relationship Id="rId1" Target="../slideLayouts/slideLayout2.xml" Type="http://schemas.openxmlformats.org/officeDocument/2006/relationships/slideLayout"/></Relationships>
</file>

<file path=ppt/slides/_rels/slide24.xml.rels><?xml version="1.0" encoding="UTF-8" standalone="yes"?><Relationships xmlns="http://schemas.openxmlformats.org/package/2006/relationships"><Relationship Id="rId2" Target="../media/image27.jpeg" Type="http://schemas.openxmlformats.org/officeDocument/2006/relationships/image"/><Relationship Id="rId1"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2" Target="../media/image28.jpeg" Type="http://schemas.openxmlformats.org/officeDocument/2006/relationships/image"/><Relationship Id="rId1" Target="../slideLayouts/slideLayout2.xml" Type="http://schemas.openxmlformats.org/officeDocument/2006/relationships/slideLayout"/></Relationships>
</file>

<file path=ppt/slides/_rels/slide26.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27.xml.rels><?xml version="1.0" encoding="UTF-8" standalone="yes"?><Relationships xmlns="http://schemas.openxmlformats.org/package/2006/relationships"><Relationship Id="rId2" Target="../media/image29.jpeg" Type="http://schemas.openxmlformats.org/officeDocument/2006/relationships/imag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2" Target="../media/image30.jpeg" Type="http://schemas.openxmlformats.org/officeDocument/2006/relationships/image"/><Relationship Id="rId1" Target="../slideLayouts/slideLayout2.xml" Type="http://schemas.openxmlformats.org/officeDocument/2006/relationships/slideLayout"/></Relationships>
</file>

<file path=ppt/slides/_rels/slide29.xml.rels><?xml version="1.0" encoding="UTF-8" standalone="yes"?><Relationships xmlns="http://schemas.openxmlformats.org/package/2006/relationships"><Relationship Id="rId3" Target="../media/image32.png" Type="http://schemas.openxmlformats.org/officeDocument/2006/relationships/image"/><Relationship Id="rId2" Target="../media/image31.png" Type="http://schemas.openxmlformats.org/officeDocument/2006/relationships/imag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2" Target="../media/image2.png" Type="http://schemas.openxmlformats.org/officeDocument/2006/relationships/image"/><Relationship Id="rId1" Target="../slideLayouts/slideLayout2.xml" Type="http://schemas.openxmlformats.org/officeDocument/2006/relationships/slideLayout"/></Relationships>
</file>

<file path=ppt/slides/_rels/slide30.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31.xml.rels><?xml version="1.0" encoding="UTF-8" standalone="yes"?><Relationships xmlns="http://schemas.openxmlformats.org/package/2006/relationships"><Relationship Id="rId2" Target="../media/image33.jpeg" Type="http://schemas.openxmlformats.org/officeDocument/2006/relationships/image"/><Relationship Id="rId1" Target="../slideLayouts/slideLayout2.xml" Type="http://schemas.openxmlformats.org/officeDocument/2006/relationships/slideLayout"/></Relationships>
</file>

<file path=ppt/slides/_rels/slide32.xml.rels><?xml version="1.0" encoding="UTF-8" standalone="yes"?><Relationships xmlns="http://schemas.openxmlformats.org/package/2006/relationships"><Relationship Id="rId3" Target="../media/image35.png" Type="http://schemas.openxmlformats.org/officeDocument/2006/relationships/image"/><Relationship Id="rId2" Target="../media/image34.png" Type="http://schemas.openxmlformats.org/officeDocument/2006/relationships/image"/><Relationship Id="rId1" Target="../slideLayouts/slideLayout2.xml" Type="http://schemas.openxmlformats.org/officeDocument/2006/relationships/slideLayout"/></Relationships>
</file>

<file path=ppt/slides/_rels/slide33.xml.rels><?xml version="1.0" encoding="UTF-8" standalone="yes"?><Relationships xmlns="http://schemas.openxmlformats.org/package/2006/relationships"><Relationship Id="rId2" Target="../media/image36.png" Type="http://schemas.openxmlformats.org/officeDocument/2006/relationships/image"/><Relationship Id="rId1" Target="../slideLayouts/slideLayout2.xml" Type="http://schemas.openxmlformats.org/officeDocument/2006/relationships/slideLayout"/></Relationships>
</file>

<file path=ppt/slides/_rels/slide34.xml.rels><?xml version="1.0" encoding="UTF-8" standalone="yes"?><Relationships xmlns="http://schemas.openxmlformats.org/package/2006/relationships"><Relationship Id="rId3" Target="../media/image38.png" Type="http://schemas.openxmlformats.org/officeDocument/2006/relationships/image"/><Relationship Id="rId2" Target="../media/image37.png" Type="http://schemas.openxmlformats.org/officeDocument/2006/relationships/image"/><Relationship Id="rId1" Target="../slideLayouts/slideLayout2.xml" Type="http://schemas.openxmlformats.org/officeDocument/2006/relationships/slideLayout"/></Relationships>
</file>

<file path=ppt/slides/_rels/slide35.xml.rels><?xml version="1.0" encoding="UTF-8" standalone="yes"?><Relationships xmlns="http://schemas.openxmlformats.org/package/2006/relationships"><Relationship Id="rId2" Target="../media/image39.jpeg" Type="http://schemas.openxmlformats.org/officeDocument/2006/relationships/image"/><Relationship Id="rId1" Target="../slideLayouts/slideLayout2.xml" Type="http://schemas.openxmlformats.org/officeDocument/2006/relationships/slideLayout"/></Relationships>
</file>

<file path=ppt/slides/_rels/slide36.xml.rels><?xml version="1.0" encoding="UTF-8" standalone="yes"?><Relationships xmlns="http://schemas.openxmlformats.org/package/2006/relationships"><Relationship Id="rId2" Target="../media/image40.jpeg" Type="http://schemas.openxmlformats.org/officeDocument/2006/relationships/image"/><Relationship Id="rId1" Target="../slideLayouts/slideLayout2.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41.jpeg" Type="http://schemas.openxmlformats.org/officeDocument/2006/relationships/image"/><Relationship Id="rId1" Target="../slideLayouts/slideLayout2.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42.jpeg" Type="http://schemas.openxmlformats.org/officeDocument/2006/relationships/image"/><Relationship Id="rId1" Target="../slideLayouts/slideLayout2.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43.jpe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40.xml.rels><?xml version="1.0" encoding="UTF-8" standalone="yes"?><Relationships xmlns="http://schemas.openxmlformats.org/package/2006/relationships"><Relationship Id="rId2" Target="../media/image44.png" Type="http://schemas.openxmlformats.org/officeDocument/2006/relationships/image"/><Relationship Id="rId1" Target="../slideLayouts/slideLayout2.xml" Type="http://schemas.openxmlformats.org/officeDocument/2006/relationships/slideLayout"/></Relationships>
</file>

<file path=ppt/slides/_rels/slide41.xml.rels><?xml version="1.0" encoding="UTF-8" standalone="yes"?><Relationships xmlns="http://schemas.openxmlformats.org/package/2006/relationships"><Relationship Id="rId3" Target="mailto:rohan@10four.org" TargetMode="External" Type="http://schemas.openxmlformats.org/officeDocument/2006/relationships/hyperlink"/><Relationship Id="rId2" Target="mailto:nain@10four.org" TargetMode="External" Type="http://schemas.openxmlformats.org/officeDocument/2006/relationships/hyperlink"/><Relationship Id="rId1" Target="../slideLayouts/slideLayout2.xml" Type="http://schemas.openxmlformats.org/officeDocument/2006/relationships/slideLayout"/></Relationships>
</file>

<file path=ppt/slides/_rels/slide5.xml.rels><?xml version="1.0" encoding="UTF-8" standalone="yes"?><Relationships xmlns="http://schemas.openxmlformats.org/package/2006/relationships"><Relationship Id="rId2" Target="../media/image3.jpeg" Type="http://schemas.openxmlformats.org/officeDocument/2006/relationships/image"/><Relationship Id="rId1" Target="../slideLayouts/slideLayout2.xml" Type="http://schemas.openxmlformats.org/officeDocument/2006/relationships/slideLayout"/></Relationships>
</file>

<file path=ppt/slides/_rels/slide6.xml.rels><?xml version="1.0" encoding="UTF-8" standalone="yes"?><Relationships xmlns="http://schemas.openxmlformats.org/package/2006/relationships"><Relationship Id="rId2" Target="../media/image4.jpeg" Type="http://schemas.openxmlformats.org/officeDocument/2006/relationships/image"/><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2" Target="../media/image5.jpeg" Type="http://schemas.openxmlformats.org/officeDocument/2006/relationships/image"/><Relationship Id="rId1" Target="../slideLayouts/slideLayout2.xml" Type="http://schemas.openxmlformats.org/officeDocument/2006/relationships/slideLayout"/></Relationships>
</file>

<file path=ppt/slides/_rels/slide8.xml.rels><?xml version="1.0" encoding="UTF-8" standalone="yes"?><Relationships xmlns="http://schemas.openxmlformats.org/package/2006/relationships"><Relationship Id="rId2" Target="../media/image6.jpeg" Type="http://schemas.openxmlformats.org/officeDocument/2006/relationships/imag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2" Target="../media/image7.jpeg" Type="http://schemas.openxmlformats.org/officeDocument/2006/relationships/image"/><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307910" y="1826819"/>
            <a:ext cx="5286453" cy="2173682"/>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pPr>
            <a:r>
              <a:rPr b="1" dirty="0" lang="en-US" sz="4000">
                <a:solidFill>
                  <a:srgbClr val="002060"/>
                </a:solidFill>
                <a:latin charset="0" panose="020B0502020202020204" pitchFamily="34" typeface="Century Gothic"/>
                <a:cs charset="77" panose="03050502040302030504" pitchFamily="66" typeface="Dreaming Outloud Pro"/>
              </a:rPr>
              <a:t>10 F</a:t>
            </a:r>
            <a:r>
              <a:rPr b="1" dirty="0" lang="en-US" sz="4000">
                <a:solidFill>
                  <a:srgbClr val="FF0000"/>
                </a:solidFill>
                <a:latin charset="0" panose="020B0502020202020204" pitchFamily="34" typeface="Century Gothic"/>
                <a:cs charset="77" panose="03050502040302030504" pitchFamily="66" typeface="Dreaming Outloud Pro"/>
              </a:rPr>
              <a:t>O</a:t>
            </a:r>
            <a:r>
              <a:rPr b="1" dirty="0" lang="en-US" sz="4000">
                <a:solidFill>
                  <a:srgbClr val="002060"/>
                </a:solidFill>
                <a:latin charset="0" panose="020B0502020202020204" pitchFamily="34" typeface="Century Gothic"/>
                <a:cs charset="77" panose="03050502040302030504" pitchFamily="66" typeface="Dreaming Outloud Pro"/>
              </a:rPr>
              <a:t>UR SOLUTIONS</a:t>
            </a:r>
          </a:p>
          <a:p>
            <a:pPr algn="ctr" indent="0" marL="0">
              <a:buNone/>
            </a:pPr>
            <a:r>
              <a:rPr b="1" dirty="0" lang="en-US" sz="4000">
                <a:solidFill>
                  <a:srgbClr val="002060"/>
                </a:solidFill>
                <a:latin charset="0" panose="020B0502020202020204" pitchFamily="34" typeface="Century Gothic"/>
                <a:cs charset="77" panose="03050502040302030504" pitchFamily="66" typeface="Dreaming Outloud Pro"/>
              </a:rPr>
              <a:t>PRE-QUALIFICATION</a:t>
            </a:r>
            <a:r>
              <a:rPr b="1" dirty="0" lang="en-US" sz="4000">
                <a:solidFill>
                  <a:srgbClr val="002060"/>
                </a:solidFill>
                <a:latin charset="77" panose="03050502040302030504" pitchFamily="66" typeface="Dreaming Outloud Pro"/>
                <a:cs charset="77" panose="03050502040302030504" pitchFamily="66" typeface="Dreaming Outloud Pro"/>
              </a:rPr>
              <a:t> </a:t>
            </a:r>
            <a:r>
              <a:rPr b="1" dirty="0" lang="en-US" sz="4000">
                <a:solidFill>
                  <a:srgbClr val="002060"/>
                </a:solidFill>
                <a:latin charset="0" panose="020B0502020202020204" pitchFamily="34" typeface="Century Gothic"/>
                <a:cs charset="77" panose="03050502040302030504" pitchFamily="66" typeface="Dreaming Outloud Pro"/>
              </a:rPr>
              <a:t>DOCUMENTS</a:t>
            </a:r>
          </a:p>
        </p:txBody>
      </p:sp>
      <p:sp>
        <p:nvSpPr>
          <p:cNvPr id="5" name="TextBox 4">
            <a:extLst>
              <a:ext uri="{FF2B5EF4-FFF2-40B4-BE49-F238E27FC236}">
                <a16:creationId xmlns:a16="http://schemas.microsoft.com/office/drawing/2014/main" id="{F53A8D6F-BA01-8939-A211-DCCE531209A1}"/>
              </a:ext>
            </a:extLst>
          </p:cNvPr>
          <p:cNvSpPr txBox="1"/>
          <p:nvPr/>
        </p:nvSpPr>
        <p:spPr>
          <a:xfrm>
            <a:off x="1077651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Portfolio|1</a:t>
            </a:r>
          </a:p>
        </p:txBody>
      </p:sp>
      <p:sp>
        <p:nvSpPr>
          <p:cNvPr id="6" name="TextBox 5">
            <a:extLst>
              <a:ext uri="{FF2B5EF4-FFF2-40B4-BE49-F238E27FC236}">
                <a16:creationId xmlns:a16="http://schemas.microsoft.com/office/drawing/2014/main" id="{67060704-2181-2747-DD1E-E890A788AE6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cxnSp>
        <p:nvCxnSpPr>
          <p:cNvPr id="7" name="Straight Connector 6">
            <a:extLst>
              <a:ext uri="{FF2B5EF4-FFF2-40B4-BE49-F238E27FC236}">
                <a16:creationId xmlns:a16="http://schemas.microsoft.com/office/drawing/2014/main" id="{3C759F48-A996-E802-A270-A0DC679C1B95}"/>
              </a:ext>
            </a:extLst>
          </p:cNvPr>
          <p:cNvCxnSpPr>
            <a:cxnSpLocks/>
          </p:cNvCxnSpPr>
          <p:nvPr/>
        </p:nvCxnSpPr>
        <p:spPr>
          <a:xfrm>
            <a:off x="5840987" y="1041991"/>
            <a:ext cx="0" cy="478730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FD1CE6-9901-951D-FEC2-C3FE0534AAAC}"/>
              </a:ext>
            </a:extLst>
          </p:cNvPr>
          <p:cNvSpPr txBox="1"/>
          <p:nvPr/>
        </p:nvSpPr>
        <p:spPr>
          <a:xfrm>
            <a:off x="6087612" y="2581397"/>
            <a:ext cx="3133507" cy="1277273"/>
          </a:xfrm>
          <a:prstGeom prst="rect">
            <a:avLst/>
          </a:prstGeom>
          <a:noFill/>
        </p:spPr>
        <p:txBody>
          <a:bodyPr numCol="1" rtlCol="0" wrap="square">
            <a:spAutoFit/>
          </a:bodyPr>
          <a:lstStyle/>
          <a:p>
            <a:pPr algn="just" indent="-228600" marL="228600">
              <a:buAutoNum type="arabicPeriod"/>
            </a:pPr>
            <a:r>
              <a:rPr b="1" dirty="0" lang="en-US" sz="1100">
                <a:solidFill>
                  <a:srgbClr val="002060"/>
                </a:solidFill>
              </a:rPr>
              <a:t>COMPANY INFORMATION</a:t>
            </a:r>
          </a:p>
          <a:p>
            <a:pPr algn="just" indent="-228600" marL="228600">
              <a:buAutoNum type="arabicPeriod"/>
            </a:pPr>
            <a:endParaRPr b="1" dirty="0" lang="en-US" sz="1100">
              <a:solidFill>
                <a:srgbClr val="002060"/>
              </a:solidFill>
            </a:endParaRPr>
          </a:p>
          <a:p>
            <a:pPr algn="just" indent="-228600" marL="228600">
              <a:buAutoNum type="arabicPeriod"/>
            </a:pPr>
            <a:r>
              <a:rPr b="1" dirty="0" lang="en-US" sz="1100">
                <a:solidFill>
                  <a:srgbClr val="002060"/>
                </a:solidFill>
              </a:rPr>
              <a:t>OUR EXPERTISE</a:t>
            </a:r>
          </a:p>
          <a:p>
            <a:pPr algn="just" indent="-228600" marL="228600">
              <a:buAutoNum type="arabicPeriod"/>
            </a:pPr>
            <a:endParaRPr b="1" dirty="0" lang="en-US" sz="1100">
              <a:solidFill>
                <a:srgbClr val="002060"/>
              </a:solidFill>
            </a:endParaRPr>
          </a:p>
          <a:p>
            <a:pPr algn="just" indent="-228600" marL="228600">
              <a:buAutoNum type="arabicPeriod"/>
            </a:pPr>
            <a:r>
              <a:rPr b="1" dirty="0" lang="en-US" sz="1100">
                <a:solidFill>
                  <a:srgbClr val="002060"/>
                </a:solidFill>
              </a:rPr>
              <a:t>PROJECTS</a:t>
            </a:r>
          </a:p>
          <a:p>
            <a:pPr algn="just" indent="-228600" marL="228600">
              <a:buAutoNum type="arabicPeriod"/>
            </a:pPr>
            <a:endParaRPr b="1" dirty="0" lang="en-US" sz="1100">
              <a:solidFill>
                <a:srgbClr val="002060"/>
              </a:solidFill>
            </a:endParaRPr>
          </a:p>
          <a:p>
            <a:pPr algn="just" indent="-228600" marL="228600">
              <a:buAutoNum type="arabicPeriod"/>
            </a:pPr>
            <a:r>
              <a:rPr b="1" dirty="0" lang="en-US" sz="1100">
                <a:solidFill>
                  <a:srgbClr val="002060"/>
                </a:solidFill>
              </a:rPr>
              <a:t>OUR LOCATIONS</a:t>
            </a:r>
          </a:p>
        </p:txBody>
      </p:sp>
      <p:sp>
        <p:nvSpPr>
          <p:cNvPr id="9" name="Subtitle 2">
            <a:extLst>
              <a:ext uri="{FF2B5EF4-FFF2-40B4-BE49-F238E27FC236}">
                <a16:creationId xmlns:a16="http://schemas.microsoft.com/office/drawing/2014/main" id="{E18E4E52-AD40-D180-E2F0-F33484A30131}"/>
              </a:ext>
            </a:extLst>
          </p:cNvPr>
          <p:cNvSpPr txBox="1">
            <a:spLocks/>
          </p:cNvSpPr>
          <p:nvPr/>
        </p:nvSpPr>
        <p:spPr>
          <a:xfrm>
            <a:off x="6019420" y="1714813"/>
            <a:ext cx="2544288" cy="521609"/>
          </a:xfrm>
          <a:prstGeom prst="rect">
            <a:avLst/>
          </a:prstGeom>
        </p:spPr>
        <p:txBody>
          <a:bodyPr bIns="45720" lIns="91440" numCol="1" rIns="91440" rtlCol="0" tIns="45720" vert="horz">
            <a:noAutofit/>
          </a:bodyPr>
          <a:lstStyle>
            <a:lvl1pPr algn="l" defTabSz="914400" eaLnBrk="1" hangingPunct="1" indent="0" latinLnBrk="0" marL="0" rtl="0">
              <a:lnSpc>
                <a:spcPct val="100000"/>
              </a:lnSpc>
              <a:spcBef>
                <a:spcPts val="1000"/>
              </a:spcBef>
              <a:buFont charset="0" panose="020B0604020202020204" pitchFamily="34" typeface="Arial"/>
              <a:buNone/>
              <a:defRPr baseline="0" cap="all" kern="1200" sz="2400">
                <a:solidFill>
                  <a:schemeClr val="tx1"/>
                </a:solidFill>
                <a:latin typeface="+mn-lt"/>
                <a:ea typeface="+mn-ea"/>
                <a:cs typeface="+mn-cs"/>
              </a:defRPr>
            </a:lvl1pPr>
            <a:lvl2pPr algn="ctr" defTabSz="914400" eaLnBrk="1" hangingPunct="1" indent="0" latinLnBrk="0" marL="457200" rtl="0">
              <a:lnSpc>
                <a:spcPct val="100000"/>
              </a:lnSpc>
              <a:spcBef>
                <a:spcPts val="500"/>
              </a:spcBef>
              <a:buFont charset="0" panose="020B0604020202020204" pitchFamily="34" typeface="Arial"/>
              <a:buNone/>
              <a:defRPr kern="1200" sz="2000">
                <a:solidFill>
                  <a:schemeClr val="tx1"/>
                </a:solidFill>
                <a:latin typeface="+mn-lt"/>
                <a:ea typeface="+mn-ea"/>
                <a:cs typeface="+mn-cs"/>
              </a:defRPr>
            </a:lvl2pPr>
            <a:lvl3pPr algn="ctr" defTabSz="914400" eaLnBrk="1" hangingPunct="1" indent="0" latinLnBrk="0" marL="914400" rtl="0">
              <a:lnSpc>
                <a:spcPct val="100000"/>
              </a:lnSpc>
              <a:spcBef>
                <a:spcPts val="500"/>
              </a:spcBef>
              <a:buFont charset="0" panose="020B0604020202020204" pitchFamily="34" typeface="Arial"/>
              <a:buNone/>
              <a:defRPr kern="1200" sz="1800">
                <a:solidFill>
                  <a:schemeClr val="tx1"/>
                </a:solidFill>
                <a:latin typeface="+mn-lt"/>
                <a:ea typeface="+mn-ea"/>
                <a:cs typeface="+mn-cs"/>
              </a:defRPr>
            </a:lvl3pPr>
            <a:lvl4pPr algn="ctr" defTabSz="914400" eaLnBrk="1" hangingPunct="1" indent="0" latinLnBrk="0" marL="1371600" rtl="0">
              <a:lnSpc>
                <a:spcPct val="100000"/>
              </a:lnSpc>
              <a:spcBef>
                <a:spcPts val="500"/>
              </a:spcBef>
              <a:buFont charset="0" panose="020B0604020202020204" pitchFamily="34" typeface="Arial"/>
              <a:buNone/>
              <a:defRPr kern="1200" sz="1600">
                <a:solidFill>
                  <a:schemeClr val="tx1"/>
                </a:solidFill>
                <a:latin typeface="+mn-lt"/>
                <a:ea typeface="+mn-ea"/>
                <a:cs typeface="+mn-cs"/>
              </a:defRPr>
            </a:lvl4pPr>
            <a:lvl5pPr algn="ctr" defTabSz="914400" eaLnBrk="1" hangingPunct="1" indent="0" latinLnBrk="0" marL="1828800" rtl="0">
              <a:lnSpc>
                <a:spcPct val="100000"/>
              </a:lnSpc>
              <a:spcBef>
                <a:spcPts val="500"/>
              </a:spcBef>
              <a:buFont charset="0" panose="020B0604020202020204" pitchFamily="34" typeface="Arial"/>
              <a:buNone/>
              <a:defRPr kern="1200" sz="1600">
                <a:solidFill>
                  <a:schemeClr val="tx1"/>
                </a:solidFill>
                <a:latin typeface="+mn-lt"/>
                <a:ea typeface="+mn-ea"/>
                <a:cs typeface="+mn-cs"/>
              </a:defRPr>
            </a:lvl5pPr>
            <a:lvl6pPr algn="ctr" defTabSz="914400" eaLnBrk="1" hangingPunct="1" indent="0" latinLnBrk="0" marL="22860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6pPr>
            <a:lvl7pPr algn="ctr" defTabSz="914400" eaLnBrk="1" hangingPunct="1" indent="0" latinLnBrk="0" marL="27432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7pPr>
            <a:lvl8pPr algn="ctr" defTabSz="914400" eaLnBrk="1" hangingPunct="1" indent="0" latinLnBrk="0" marL="32004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8pPr>
            <a:lvl9pPr algn="ctr" defTabSz="914400" eaLnBrk="1" hangingPunct="1" indent="0" latinLnBrk="0" marL="36576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9pPr>
          </a:lstStyle>
          <a:p>
            <a:pPr algn="ctr"/>
            <a:r>
              <a:rPr b="1" dirty="0" lang="en-US" sz="4000">
                <a:solidFill>
                  <a:srgbClr val="002060"/>
                </a:solidFill>
                <a:latin charset="0" panose="020B0502020202020204" pitchFamily="34" typeface="Century Gothic"/>
                <a:cs charset="77" panose="03050502040302030504" pitchFamily="66" typeface="Dreaming Outloud Pro"/>
              </a:rPr>
              <a:t>INDEX :</a:t>
            </a:r>
          </a:p>
        </p:txBody>
      </p:sp>
    </p:spTree>
    <p:extLst>
      <p:ext uri="{BB962C8B-B14F-4D97-AF65-F5344CB8AC3E}">
        <p14:creationId xmlns:p14="http://schemas.microsoft.com/office/powerpoint/2010/main" val="160899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094174"/>
            <a:ext cx="5605377" cy="1277273"/>
          </a:xfrm>
          <a:prstGeom prst="rect">
            <a:avLst/>
          </a:prstGeom>
          <a:noFill/>
        </p:spPr>
        <p:txBody>
          <a:bodyPr numCol="1" rtlCol="0" wrap="square">
            <a:spAutoFit/>
          </a:bodyPr>
          <a:lstStyle/>
          <a:p>
            <a:r>
              <a:rPr altLang="en-IN" dirty="0" lang="en-IN" sz="1100"/>
              <a:t>Client: 		Westra</a:t>
            </a:r>
          </a:p>
          <a:p>
            <a:r>
              <a:rPr altLang="en-IN" dirty="0" lang="en-IN" sz="1100"/>
              <a:t>Project Name: 	Spring Field Rise Village</a:t>
            </a:r>
            <a:br>
              <a:rPr altLang="en-IN" dirty="0" lang="en-IN" sz="1100"/>
            </a:br>
            <a:r>
              <a:rPr altLang="en-IN" dirty="0" lang="en-IN" sz="1100"/>
              <a:t>Project Type: 		Residential &amp; Commercial Buildings</a:t>
            </a:r>
            <a:br>
              <a:rPr altLang="en-IN" dirty="0" lang="en-IN" sz="1100"/>
            </a:br>
            <a:r>
              <a:rPr altLang="en-IN" dirty="0" lang="en-IN" sz="1100"/>
              <a:t>Location: 		Australia</a:t>
            </a:r>
            <a:br>
              <a:rPr altLang="en-IN" dirty="0" lang="en-IN" sz="1100"/>
            </a:br>
            <a:r>
              <a:rPr altLang="en-IN" dirty="0" lang="en-IN" sz="1100"/>
              <a:t>LOD: 		350</a:t>
            </a:r>
            <a:br>
              <a:rPr altLang="en-IN" dirty="0" lang="en-IN" sz="1100"/>
            </a:br>
            <a:r>
              <a:rPr altLang="en-IN" dirty="0" lang="en-IN" sz="1100"/>
              <a:t>Area: 		33,940 Sqmts</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0" y="442428"/>
            <a:ext cx="2889161" cy="1733496"/>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439130"/>
            <a:ext cx="5689423" cy="938719"/>
          </a:xfrm>
          <a:prstGeom prst="rect">
            <a:avLst/>
          </a:prstGeom>
          <a:noFill/>
        </p:spPr>
        <p:txBody>
          <a:bodyPr numCol="1" rtlCol="0" wrap="square">
            <a:spAutoFit/>
          </a:bodyPr>
          <a:lstStyle/>
          <a:p>
            <a:pPr algn="just"/>
            <a:r>
              <a:rPr b="1" dirty="0" lang="en-US" sz="1100">
                <a:solidFill>
                  <a:srgbClr val="002060"/>
                </a:solidFill>
              </a:rPr>
              <a:t>Scope of Work: ( Reinforcement Modelling)</a:t>
            </a:r>
          </a:p>
          <a:p>
            <a:pPr algn="just"/>
            <a:endParaRPr b="1" dirty="0" lang="en-US" sz="1100"/>
          </a:p>
          <a:p>
            <a:pPr algn="just"/>
            <a:r>
              <a:rPr altLang="en-IN" dirty="0" lang="en-IN" sz="1100"/>
              <a:t>Our scope was RCC modelling of complete buildings following Australian Standards and </a:t>
            </a:r>
            <a:r>
              <a:rPr dirty="0" lang="en-US" sz="1100"/>
              <a:t>developed model to LOD 350 with the help of Design CAD files. Schedules extracted from Revit and generated 2D Detail Design drawings. </a:t>
            </a:r>
            <a:endParaRPr altLang="en-IN" dirty="0" lang="en-IN" sz="1100"/>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Portfolio|10</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id="11" name="Picture 10">
            <a:extLst>
              <a:ext uri="{FF2B5EF4-FFF2-40B4-BE49-F238E27FC236}">
                <a16:creationId xmlns:a16="http://schemas.microsoft.com/office/drawing/2014/main" id="{75CE51C5-F217-7608-40AD-9B947343C2C2}"/>
              </a:ext>
            </a:extLst>
          </p:cNvPr>
          <p:cNvPicPr>
            <a:picLocks noChangeAspect="1"/>
          </p:cNvPicPr>
          <p:nvPr/>
        </p:nvPicPr>
        <p:blipFill>
          <a:blip r:embed="rId3"/>
          <a:srcRect/>
          <a:stretch/>
        </p:blipFill>
        <p:spPr>
          <a:xfrm>
            <a:off x="9017876" y="442428"/>
            <a:ext cx="2856446" cy="1733496"/>
          </a:xfrm>
          <a:prstGeom prst="rect">
            <a:avLst/>
          </a:prstGeom>
        </p:spPr>
      </p:pic>
      <p:pic>
        <p:nvPicPr>
          <p:cNvPr id="12" name="Picture 11">
            <a:extLst>
              <a:ext uri="{FF2B5EF4-FFF2-40B4-BE49-F238E27FC236}">
                <a16:creationId xmlns:a16="http://schemas.microsoft.com/office/drawing/2014/main" id="{D240E5F9-B3D3-70FB-BE11-DDC526CC875C}"/>
              </a:ext>
            </a:extLst>
          </p:cNvPr>
          <p:cNvPicPr>
            <a:picLocks noChangeAspect="1"/>
          </p:cNvPicPr>
          <p:nvPr/>
        </p:nvPicPr>
        <p:blipFill>
          <a:blip r:embed="rId4"/>
          <a:srcRect/>
          <a:stretch/>
        </p:blipFill>
        <p:spPr>
          <a:xfrm>
            <a:off x="6094476" y="2220459"/>
            <a:ext cx="2889161" cy="1733496"/>
          </a:xfrm>
          <a:prstGeom prst="rect">
            <a:avLst/>
          </a:prstGeom>
        </p:spPr>
      </p:pic>
      <p:pic>
        <p:nvPicPr>
          <p:cNvPr id="13" name="Picture 12">
            <a:extLst>
              <a:ext uri="{FF2B5EF4-FFF2-40B4-BE49-F238E27FC236}">
                <a16:creationId xmlns:a16="http://schemas.microsoft.com/office/drawing/2014/main" id="{D06FA25C-0BD1-2616-1AA6-46331CD2268E}"/>
              </a:ext>
            </a:extLst>
          </p:cNvPr>
          <p:cNvPicPr>
            <a:picLocks noChangeAspect="1"/>
          </p:cNvPicPr>
          <p:nvPr/>
        </p:nvPicPr>
        <p:blipFill>
          <a:blip r:embed="rId5"/>
          <a:srcRect/>
          <a:stretch/>
        </p:blipFill>
        <p:spPr>
          <a:xfrm>
            <a:off x="9017877" y="2220458"/>
            <a:ext cx="2856446" cy="1733496"/>
          </a:xfrm>
          <a:prstGeom prst="rect">
            <a:avLst/>
          </a:prstGeom>
        </p:spPr>
      </p:pic>
      <p:sp>
        <p:nvSpPr>
          <p:cNvPr id="14" name="TextBox 13">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303946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JIANMING WANG &amp; JIAO WEI </a:t>
            </a:r>
          </a:p>
          <a:p>
            <a:r>
              <a:rPr altLang="en-IN" dirty="0" lang="en-IN" sz="1100"/>
              <a:t>Project Name: 	Al- Furjan Buildings</a:t>
            </a:r>
            <a:br>
              <a:rPr altLang="en-IN" dirty="0" lang="en-IN" sz="1100"/>
            </a:br>
            <a:r>
              <a:rPr altLang="en-IN" dirty="0" lang="en-IN" sz="1100"/>
              <a:t>Project Type: 		Residential &amp; Commercial</a:t>
            </a:r>
            <a:br>
              <a:rPr altLang="en-IN" dirty="0" lang="en-IN" sz="1100"/>
            </a:br>
            <a:r>
              <a:rPr altLang="en-IN" dirty="0" lang="en-IN" sz="1100"/>
              <a:t>Location: 		Sharjah</a:t>
            </a:r>
            <a:br>
              <a:rPr altLang="en-IN" dirty="0" lang="en-IN" sz="1100"/>
            </a:br>
            <a:r>
              <a:rPr altLang="en-IN" dirty="0" lang="en-IN" sz="1100"/>
              <a:t>LOD: 		350</a:t>
            </a:r>
            <a:br>
              <a:rPr altLang="en-IN" dirty="0" lang="en-IN" sz="1100"/>
            </a:br>
            <a:r>
              <a:rPr altLang="en-IN" dirty="0" lang="en-IN" sz="1100"/>
              <a:t>Area: 		69,996 Sqmts</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5999" y="409540"/>
            <a:ext cx="5605377" cy="3425417"/>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3" cy="938719"/>
          </a:xfrm>
          <a:prstGeom prst="rect">
            <a:avLst/>
          </a:prstGeom>
          <a:noFill/>
        </p:spPr>
        <p:txBody>
          <a:bodyPr numCol="1" rtlCol="0" wrap="square">
            <a:spAutoFit/>
          </a:bodyPr>
          <a:lstStyle/>
          <a:p>
            <a:pPr algn="just"/>
            <a:r>
              <a:rPr b="1" dirty="0" lang="en-US" sz="1100">
                <a:solidFill>
                  <a:srgbClr val="002060"/>
                </a:solidFill>
              </a:rPr>
              <a:t>Scope of Work: ( Architectural &amp; Structural Modelling)</a:t>
            </a:r>
          </a:p>
          <a:p>
            <a:pPr algn="just"/>
            <a:endParaRPr b="1" dirty="0" lang="en-US" sz="1100"/>
          </a:p>
          <a:p>
            <a:pPr algn="just"/>
            <a:r>
              <a:rPr dirty="0" lang="en-US" sz="1100"/>
              <a:t>Initially LOD 300 model and later developed to LOD 350 with the help of Design CAD files. Schedules extracted from Revit and generated 2D Detail Design drawings. </a:t>
            </a:r>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Portfolio|11</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375639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052350"/>
            <a:ext cx="5605377" cy="1277273"/>
          </a:xfrm>
          <a:prstGeom prst="rect">
            <a:avLst/>
          </a:prstGeom>
          <a:noFill/>
        </p:spPr>
        <p:txBody>
          <a:bodyPr numCol="1" rtlCol="0" wrap="square">
            <a:spAutoFit/>
          </a:bodyPr>
          <a:lstStyle/>
          <a:p>
            <a:r>
              <a:rPr altLang="en-IN" dirty="0" lang="en-IN" sz="1100"/>
              <a:t>Client: 		Preconvision</a:t>
            </a:r>
          </a:p>
          <a:p>
            <a:r>
              <a:rPr altLang="en-IN" dirty="0" lang="en-IN" sz="1100"/>
              <a:t>Project Name: 	Plot - 18</a:t>
            </a:r>
            <a:br>
              <a:rPr altLang="en-IN" dirty="0" lang="en-IN" sz="1100"/>
            </a:br>
            <a:r>
              <a:rPr altLang="en-IN" dirty="0" lang="en-IN" sz="1100"/>
              <a:t>Project Type: 		Residential</a:t>
            </a:r>
            <a:br>
              <a:rPr altLang="en-IN" dirty="0" lang="en-IN" sz="1100"/>
            </a:br>
            <a:r>
              <a:rPr altLang="en-IN" dirty="0" lang="en-IN" sz="1100"/>
              <a:t>Location: 		UK</a:t>
            </a:r>
            <a:br>
              <a:rPr altLang="en-IN" dirty="0" lang="en-IN" sz="1100"/>
            </a:br>
            <a:r>
              <a:rPr altLang="en-IN" dirty="0" lang="en-IN" sz="1100"/>
              <a:t>LOD: 		300</a:t>
            </a:r>
            <a:br>
              <a:rPr altLang="en-IN" dirty="0" lang="en-IN" sz="1100"/>
            </a:br>
            <a:r>
              <a:rPr altLang="en-IN" dirty="0" lang="en-IN" sz="1100"/>
              <a:t>Area: 		78,000 Sqmts</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5988457" y="506362"/>
            <a:ext cx="5605369" cy="3425417"/>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97306"/>
            <a:ext cx="5689423" cy="600164"/>
          </a:xfrm>
          <a:prstGeom prst="rect">
            <a:avLst/>
          </a:prstGeom>
          <a:noFill/>
        </p:spPr>
        <p:txBody>
          <a:bodyPr numCol="1" rtlCol="0" wrap="square">
            <a:spAutoFit/>
          </a:bodyPr>
          <a:lstStyle/>
          <a:p>
            <a:pPr algn="just"/>
            <a:r>
              <a:rPr b="1" dirty="0" lang="en-US" sz="1100">
                <a:solidFill>
                  <a:srgbClr val="002060"/>
                </a:solidFill>
              </a:rPr>
              <a:t>Scope of Work: ( Architectural &amp; Structural Modelling)</a:t>
            </a:r>
          </a:p>
          <a:p>
            <a:pPr algn="just"/>
            <a:endParaRPr b="1" dirty="0" lang="en-US" sz="1100"/>
          </a:p>
          <a:p>
            <a:pPr algn="just"/>
            <a:r>
              <a:rPr dirty="0" lang="en-US" sz="1100"/>
              <a:t>LOD 300 model developed with the help of Design CAD files. </a:t>
            </a:r>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Portfolio|12</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49405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1D4D428-C37B-6071-BBBD-95209BF593F8}"/>
              </a:ext>
            </a:extLst>
          </p:cNvPr>
          <p:cNvSpPr txBox="1">
            <a:spLocks/>
          </p:cNvSpPr>
          <p:nvPr/>
        </p:nvSpPr>
        <p:spPr>
          <a:xfrm>
            <a:off x="676803" y="1017424"/>
            <a:ext cx="10391247"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pPr>
            <a:r>
              <a:rPr b="1" dirty="0" lang="en-US" sz="6600">
                <a:solidFill>
                  <a:srgbClr val="002060"/>
                </a:solidFill>
                <a:latin charset="0" panose="020B0502020202020204" pitchFamily="34" typeface="Century Gothic"/>
                <a:cs charset="0" panose="020F0502020204030204" pitchFamily="34" typeface="Dreaming Outloud Pro"/>
              </a:rPr>
              <a:t>VILLAS</a:t>
            </a:r>
          </a:p>
        </p:txBody>
      </p:sp>
      <p:sp>
        <p:nvSpPr>
          <p:cNvPr id="6" name="TextBox 5">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Portfolio|13</a:t>
            </a:r>
          </a:p>
        </p:txBody>
      </p:sp>
      <p:sp>
        <p:nvSpPr>
          <p:cNvPr id="7" name="TextBox 6">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Tree>
    <p:extLst>
      <p:ext uri="{BB962C8B-B14F-4D97-AF65-F5344CB8AC3E}">
        <p14:creationId xmlns:p14="http://schemas.microsoft.com/office/powerpoint/2010/main" val="2668392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052350"/>
            <a:ext cx="5605377" cy="1277273"/>
          </a:xfrm>
          <a:prstGeom prst="rect">
            <a:avLst/>
          </a:prstGeom>
          <a:noFill/>
        </p:spPr>
        <p:txBody>
          <a:bodyPr numCol="1" rtlCol="0" wrap="square">
            <a:spAutoFit/>
          </a:bodyPr>
          <a:lstStyle/>
          <a:p>
            <a:r>
              <a:rPr altLang="en-IN" dirty="0" lang="en-IN" sz="1100"/>
              <a:t>Client: 		ECOXAX</a:t>
            </a:r>
          </a:p>
          <a:p>
            <a:r>
              <a:rPr altLang="en-IN" dirty="0" lang="en-IN" sz="1100"/>
              <a:t>Project Name: 	Al Bahar Villas </a:t>
            </a:r>
            <a:endParaRPr dirty="0" lang="en-US" sz="1100"/>
          </a:p>
          <a:p>
            <a:r>
              <a:rPr altLang="en-IN" dirty="0" lang="en-IN" sz="1100"/>
              <a:t>Project Type: 		Commercial</a:t>
            </a:r>
            <a:br>
              <a:rPr altLang="en-IN" dirty="0" lang="en-IN" sz="1100"/>
            </a:br>
            <a:r>
              <a:rPr altLang="en-IN" dirty="0" lang="en-IN" sz="1100"/>
              <a:t>Location: 		Abu Dhabi</a:t>
            </a:r>
            <a:br>
              <a:rPr altLang="en-IN" dirty="0" lang="en-IN" sz="1100"/>
            </a:br>
            <a:r>
              <a:rPr altLang="en-IN" dirty="0" lang="en-IN" sz="1100"/>
              <a:t>LOD: 		400</a:t>
            </a:r>
            <a:br>
              <a:rPr altLang="en-IN" dirty="0" lang="en-IN" sz="1100"/>
            </a:br>
            <a:r>
              <a:rPr altLang="en-IN" dirty="0" lang="en-IN" sz="1100"/>
              <a:t>Area: 		NA</a:t>
            </a:r>
          </a:p>
          <a:p>
            <a:r>
              <a:rPr altLang="en-IN" dirty="0" lang="en-IN" sz="1100"/>
              <a:t>Software’s Used: 	AutoCAD, </a:t>
            </a:r>
            <a:r>
              <a:rPr altLang="en-IN" dirty="0" err="1" lang="en-IN" sz="1100"/>
              <a:t>Revit</a:t>
            </a:r>
            <a:r>
              <a:rPr altLang="en-IN" dirty="0" lang="en-IN" sz="1100"/>
              <a:t> &amp; </a:t>
            </a:r>
            <a:r>
              <a:rPr altLang="en-IN" dirty="0" err="1" lang="en-IN" sz="1100"/>
              <a:t>Diroots</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97306"/>
            <a:ext cx="5689423" cy="769441"/>
          </a:xfrm>
          <a:prstGeom prst="rect">
            <a:avLst/>
          </a:prstGeom>
          <a:noFill/>
        </p:spPr>
        <p:txBody>
          <a:bodyPr numCol="1" rtlCol="0" wrap="square">
            <a:spAutoFit/>
          </a:bodyPr>
          <a:lstStyle/>
          <a:p>
            <a:pPr algn="just"/>
            <a:r>
              <a:rPr b="1" dirty="0" lang="en-US" sz="1100">
                <a:solidFill>
                  <a:srgbClr val="002060"/>
                </a:solidFill>
              </a:rPr>
              <a:t>Scope of Work: ( MEP </a:t>
            </a:r>
            <a:r>
              <a:rPr b="1" dirty="0" err="1" lang="en-US" sz="1100">
                <a:solidFill>
                  <a:srgbClr val="002060"/>
                </a:solidFill>
              </a:rPr>
              <a:t>Modelling</a:t>
            </a:r>
            <a:r>
              <a:rPr b="1" dirty="0" lang="en-US" sz="1100">
                <a:solidFill>
                  <a:srgbClr val="002060"/>
                </a:solidFill>
              </a:rPr>
              <a:t>)</a:t>
            </a:r>
          </a:p>
          <a:p>
            <a:pPr algn="just"/>
            <a:endParaRPr b="1" dirty="0" lang="en-US" sz="1100"/>
          </a:p>
          <a:p>
            <a:pPr algn="just"/>
            <a:r>
              <a:rPr dirty="0" lang="en-US" sz="1100"/>
              <a:t>LOD 400 model developed with the help of Design CAD files. Schedules extracted from </a:t>
            </a:r>
            <a:r>
              <a:rPr dirty="0" err="1" lang="en-US" sz="1100"/>
              <a:t>revit</a:t>
            </a:r>
            <a:r>
              <a:rPr dirty="0" lang="en-US" sz="1100"/>
              <a:t>.  Generated 2D Detail Design drawings. </a:t>
            </a:r>
          </a:p>
        </p:txBody>
      </p:sp>
      <p:sp>
        <p:nvSpPr>
          <p:cNvPr id="8" name="TextBox 7">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Portfolio|14</a:t>
            </a:r>
          </a:p>
        </p:txBody>
      </p:sp>
      <p:sp>
        <p:nvSpPr>
          <p:cNvPr id="9" name="TextBox 8">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0" name="TextBox 9">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pic>
        <p:nvPicPr>
          <p:cNvPr descr="1.png" id="11" name="Picture 10"/>
          <p:cNvPicPr>
            <a:picLocks noChangeAspect="1"/>
          </p:cNvPicPr>
          <p:nvPr/>
        </p:nvPicPr>
        <p:blipFill>
          <a:blip r:embed="rId2"/>
          <a:srcRect b="22981" l="1471" r="53534" t="15109"/>
          <a:stretch>
            <a:fillRect/>
          </a:stretch>
        </p:blipFill>
        <p:spPr>
          <a:xfrm>
            <a:off x="5988422" y="345338"/>
            <a:ext cx="5647766" cy="3582304"/>
          </a:xfrm>
          <a:prstGeom prst="rect">
            <a:avLst/>
          </a:prstGeom>
        </p:spPr>
      </p:pic>
    </p:spTree>
    <p:extLst>
      <p:ext uri="{BB962C8B-B14F-4D97-AF65-F5344CB8AC3E}">
        <p14:creationId xmlns:p14="http://schemas.microsoft.com/office/powerpoint/2010/main" val="353884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985249"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3600">
                <a:solidFill>
                  <a:srgbClr val="002060"/>
                </a:solidFill>
                <a:latin charset="0" panose="020B0502020202020204" pitchFamily="34" typeface="Century Gothic"/>
                <a:cs charset="0" panose="020F0502020204030204" pitchFamily="34" typeface="Dreaming Outloud Pro"/>
              </a:rPr>
              <a:t>HAND SKETCHES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051223"/>
            <a:ext cx="5605377" cy="1277273"/>
          </a:xfrm>
          <a:prstGeom prst="rect">
            <a:avLst/>
          </a:prstGeom>
          <a:noFill/>
        </p:spPr>
        <p:txBody>
          <a:bodyPr numCol="1" rtlCol="0" wrap="square">
            <a:spAutoFit/>
          </a:bodyPr>
          <a:lstStyle/>
          <a:p>
            <a:r>
              <a:rPr altLang="en-IN" dirty="0" lang="en-IN" sz="1100"/>
              <a:t>Client: 		Joe </a:t>
            </a:r>
            <a:r>
              <a:rPr altLang="en-IN" dirty="0" err="1" lang="en-IN" sz="1100"/>
              <a:t>Palka</a:t>
            </a:r>
            <a:r>
              <a:rPr altLang="en-IN" dirty="0" lang="en-IN" sz="1100"/>
              <a:t> Architects </a:t>
            </a:r>
          </a:p>
          <a:p>
            <a:r>
              <a:rPr altLang="en-IN" dirty="0" lang="en-IN" sz="1100"/>
              <a:t>Project Name: 	Belton &amp; Riche</a:t>
            </a:r>
            <a:br>
              <a:rPr altLang="en-IN" dirty="0" lang="en-IN" sz="1100"/>
            </a:br>
            <a:r>
              <a:rPr altLang="en-IN" dirty="0" lang="en-IN" sz="1100"/>
              <a:t>Project Type: 		Residential</a:t>
            </a:r>
            <a:br>
              <a:rPr altLang="en-IN" dirty="0" lang="en-IN" sz="1100"/>
            </a:br>
            <a:r>
              <a:rPr altLang="en-IN" dirty="0" lang="en-IN" sz="1100"/>
              <a:t>Location: 		United States</a:t>
            </a:r>
            <a:br>
              <a:rPr altLang="en-IN" dirty="0" lang="en-IN" sz="1100"/>
            </a:br>
            <a:r>
              <a:rPr altLang="en-IN" dirty="0" lang="en-IN" sz="1100"/>
              <a:t>LOD: 		400</a:t>
            </a:r>
            <a:br>
              <a:rPr altLang="en-IN" dirty="0" lang="en-IN" sz="1100"/>
            </a:br>
            <a:r>
              <a:rPr altLang="en-IN" dirty="0" lang="en-IN" sz="1100"/>
              <a:t>Area: 		4,600 Sqmts ( More than 20 Villas)</a:t>
            </a:r>
          </a:p>
          <a:p>
            <a:r>
              <a:rPr altLang="en-IN" dirty="0" lang="en-IN" sz="1100"/>
              <a:t>Software’s Used: 	AutoCAD, Revit, Naviswork, BIM 360</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5999" y="505236"/>
            <a:ext cx="5497832" cy="3432482"/>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96179"/>
            <a:ext cx="5689423" cy="1107996"/>
          </a:xfrm>
          <a:prstGeom prst="rect">
            <a:avLst/>
          </a:prstGeom>
          <a:noFill/>
        </p:spPr>
        <p:txBody>
          <a:bodyPr numCol="1" rtlCol="0" wrap="square">
            <a:spAutoFit/>
          </a:bodyPr>
          <a:lstStyle/>
          <a:p>
            <a:pPr algn="just"/>
            <a:r>
              <a:rPr b="1" dirty="0" lang="en-US" sz="1100">
                <a:solidFill>
                  <a:srgbClr val="002060"/>
                </a:solidFill>
              </a:rPr>
              <a:t>Scope of Work: ( Architectural &amp; Structural Modelling)</a:t>
            </a:r>
          </a:p>
          <a:p>
            <a:pPr algn="just"/>
            <a:endParaRPr b="1" dirty="0" lang="en-US" sz="1100"/>
          </a:p>
          <a:p>
            <a:pPr algn="just"/>
            <a:r>
              <a:rPr altLang="en-IN" dirty="0" lang="en-IN" sz="1100"/>
              <a:t>The client was from USA, we act as BIM Resource management for the architect team. Our role varies based on client requirement. We mostly support in BIM Modelling and Interior Detailing for Villa Projects.</a:t>
            </a:r>
          </a:p>
          <a:p>
            <a:pPr algn="just"/>
            <a:endParaRPr dirty="0" lang="en-US" sz="1100"/>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Portfolio|15</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a:t>
            </a:r>
            <a:r>
              <a:rPr b="1" dirty="0" lang="en-US" sz="1100">
                <a:solidFill>
                  <a:schemeClr val="accent1">
                    <a:lumMod val="50000"/>
                  </a:schemeClr>
                </a:solidFill>
              </a:rPr>
              <a:t>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138027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985249"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3600">
                <a:solidFill>
                  <a:srgbClr val="002060"/>
                </a:solidFill>
                <a:latin charset="0" panose="020B0502020202020204" pitchFamily="34" typeface="Century Gothic"/>
                <a:cs charset="0" panose="020F0502020204030204" pitchFamily="34" typeface="Dreaming Outloud Pro"/>
              </a:rPr>
              <a:t>HAND SKETCHES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The BDX</a:t>
            </a:r>
          </a:p>
          <a:p>
            <a:r>
              <a:rPr altLang="en-IN" dirty="0" lang="en-IN" sz="1100"/>
              <a:t>Project Name: 	Mr. Smith 2</a:t>
            </a:r>
            <a:br>
              <a:rPr altLang="en-IN" dirty="0" lang="en-IN" sz="1100"/>
            </a:br>
            <a:r>
              <a:rPr altLang="en-IN" dirty="0" lang="en-IN" sz="1100"/>
              <a:t>Project Type: 		Residential</a:t>
            </a:r>
            <a:br>
              <a:rPr altLang="en-IN" dirty="0" lang="en-IN" sz="1100"/>
            </a:br>
            <a:r>
              <a:rPr altLang="en-IN" dirty="0" lang="en-IN" sz="1100"/>
              <a:t>Location: 		United States</a:t>
            </a:r>
            <a:br>
              <a:rPr altLang="en-IN" dirty="0" lang="en-IN" sz="1100"/>
            </a:br>
            <a:r>
              <a:rPr altLang="en-IN" dirty="0" lang="en-IN" sz="1100"/>
              <a:t>LOD: 		400</a:t>
            </a:r>
            <a:br>
              <a:rPr altLang="en-IN" dirty="0" lang="en-IN" sz="1100"/>
            </a:br>
            <a:r>
              <a:rPr altLang="en-IN" dirty="0" lang="en-IN" sz="1100"/>
              <a:t>Area: 		5,000 Sqmts</a:t>
            </a:r>
          </a:p>
          <a:p>
            <a:r>
              <a:rPr altLang="en-IN" dirty="0" lang="en-IN" sz="1100"/>
              <a:t>Software’s Used: 	AutoCAD, Revit, Naviswork, BIM 360 &amp; Vision Ray</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5988457" y="538786"/>
            <a:ext cx="5687235" cy="3416742"/>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3" cy="1107996"/>
          </a:xfrm>
          <a:prstGeom prst="rect">
            <a:avLst/>
          </a:prstGeom>
          <a:noFill/>
        </p:spPr>
        <p:txBody>
          <a:bodyPr numCol="1" rtlCol="0" wrap="square">
            <a:spAutoFit/>
          </a:bodyPr>
          <a:lstStyle/>
          <a:p>
            <a:pPr algn="just"/>
            <a:r>
              <a:rPr b="1" dirty="0" lang="en-US" sz="1100">
                <a:solidFill>
                  <a:srgbClr val="002060"/>
                </a:solidFill>
              </a:rPr>
              <a:t>Scope of Work: ( Architectural, Structural &amp; Electrical Modelling)</a:t>
            </a:r>
          </a:p>
          <a:p>
            <a:pPr algn="just"/>
            <a:endParaRPr b="1" dirty="0" lang="en-US" sz="1100"/>
          </a:p>
          <a:p>
            <a:pPr algn="just"/>
            <a:r>
              <a:rPr altLang="en-IN" dirty="0" lang="en-IN" sz="1100"/>
              <a:t>The client was from USA, we act as BIM Resource management for the architect team. Our role varies based on client requirement. We mostly support in BIM Modelling and Interior Detailing for Villa Projects.</a:t>
            </a:r>
          </a:p>
          <a:p>
            <a:pPr algn="just"/>
            <a:endParaRPr dirty="0" lang="en-US" sz="1100"/>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Portfolio|16</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a:t>
            </a:r>
            <a:r>
              <a:rPr b="1" dirty="0" lang="en-US" sz="1100">
                <a:solidFill>
                  <a:schemeClr val="accent1">
                    <a:lumMod val="50000"/>
                  </a:schemeClr>
                </a:solidFill>
              </a:rPr>
              <a:t>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958326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985249"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3600">
                <a:solidFill>
                  <a:srgbClr val="002060"/>
                </a:solidFill>
                <a:latin charset="0" panose="020B0502020202020204" pitchFamily="34" typeface="Century Gothic"/>
                <a:cs charset="0" panose="020F0502020204030204" pitchFamily="34" typeface="Dreaming Outloud Pro"/>
              </a:rPr>
              <a:t>HAND SKETCHES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The BDX</a:t>
            </a:r>
          </a:p>
          <a:p>
            <a:r>
              <a:rPr altLang="en-IN" dirty="0" lang="en-IN" sz="1100"/>
              <a:t>Project Name: 	Valencia</a:t>
            </a:r>
            <a:br>
              <a:rPr altLang="en-IN" dirty="0" lang="en-IN" sz="1100"/>
            </a:br>
            <a:r>
              <a:rPr altLang="en-IN" dirty="0" lang="en-IN" sz="1100"/>
              <a:t>Project Type: 		Residential</a:t>
            </a:r>
            <a:br>
              <a:rPr altLang="en-IN" dirty="0" lang="en-IN" sz="1100"/>
            </a:br>
            <a:r>
              <a:rPr altLang="en-IN" dirty="0" lang="en-IN" sz="1100"/>
              <a:t>Location: 		United States</a:t>
            </a:r>
            <a:br>
              <a:rPr altLang="en-IN" dirty="0" lang="en-IN" sz="1100"/>
            </a:br>
            <a:r>
              <a:rPr altLang="en-IN" dirty="0" lang="en-IN" sz="1100"/>
              <a:t>LOD: 		400</a:t>
            </a:r>
            <a:br>
              <a:rPr altLang="en-IN" dirty="0" lang="en-IN" sz="1100"/>
            </a:br>
            <a:r>
              <a:rPr altLang="en-IN" dirty="0" lang="en-IN" sz="1100"/>
              <a:t>Area: 		3,000 Sqmts</a:t>
            </a:r>
          </a:p>
          <a:p>
            <a:r>
              <a:rPr altLang="en-IN" dirty="0" lang="en-IN" sz="1100"/>
              <a:t>Software’s Used: 	AutoCAD, Revit, Naviswork, BIM 360 &amp; Vision Ray</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0" y="409540"/>
            <a:ext cx="5497832"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3" cy="1107996"/>
          </a:xfrm>
          <a:prstGeom prst="rect">
            <a:avLst/>
          </a:prstGeom>
          <a:noFill/>
        </p:spPr>
        <p:txBody>
          <a:bodyPr numCol="1" rtlCol="0" wrap="square">
            <a:spAutoFit/>
          </a:bodyPr>
          <a:lstStyle/>
          <a:p>
            <a:pPr algn="just"/>
            <a:r>
              <a:rPr b="1" dirty="0" lang="en-US" sz="1100">
                <a:solidFill>
                  <a:srgbClr val="002060"/>
                </a:solidFill>
              </a:rPr>
              <a:t>Scope of Work: ( Architectural, Structural &amp; Electrical Modelling)</a:t>
            </a:r>
          </a:p>
          <a:p>
            <a:pPr algn="just"/>
            <a:endParaRPr b="1" dirty="0" lang="en-US" sz="1100"/>
          </a:p>
          <a:p>
            <a:pPr algn="just"/>
            <a:r>
              <a:rPr altLang="en-IN" dirty="0" lang="en-IN" sz="1100"/>
              <a:t>The client was from USA, we act as BIM Resource management for the architect team. Our role varies based on client requirement. We mostly support in BIM Modelling and Interior Detailing for Villa Projects.</a:t>
            </a:r>
          </a:p>
          <a:p>
            <a:pPr algn="just"/>
            <a:endParaRPr dirty="0" lang="en-US" sz="1100"/>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Portfolio|17</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a:t>
            </a:r>
            <a:r>
              <a:rPr b="1" dirty="0" lang="en-US" sz="1100">
                <a:solidFill>
                  <a:schemeClr val="accent1">
                    <a:lumMod val="50000"/>
                  </a:schemeClr>
                </a:solidFill>
              </a:rPr>
              <a:t>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36271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916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78933" y="4212703"/>
            <a:ext cx="5605377" cy="1277273"/>
          </a:xfrm>
          <a:prstGeom prst="rect">
            <a:avLst/>
          </a:prstGeom>
          <a:noFill/>
        </p:spPr>
        <p:txBody>
          <a:bodyPr numCol="1" rtlCol="0" wrap="square">
            <a:spAutoFit/>
          </a:bodyPr>
          <a:lstStyle/>
          <a:p>
            <a:r>
              <a:rPr altLang="en-IN" dirty="0" lang="en-IN" sz="1100"/>
              <a:t>Client: 		Client - 17</a:t>
            </a:r>
          </a:p>
          <a:p>
            <a:r>
              <a:rPr altLang="en-IN" dirty="0" lang="en-IN" sz="1100"/>
              <a:t>Project Name: 	Project- 14</a:t>
            </a:r>
            <a:br>
              <a:rPr altLang="en-IN" dirty="0" lang="en-IN" sz="1100"/>
            </a:br>
            <a:r>
              <a:rPr altLang="en-IN" dirty="0" lang="en-IN" sz="1100"/>
              <a:t>Project Type: 		Residential</a:t>
            </a:r>
            <a:br>
              <a:rPr altLang="en-IN" dirty="0" lang="en-IN" sz="1100"/>
            </a:br>
            <a:r>
              <a:rPr altLang="en-IN" dirty="0" lang="en-IN" sz="1100"/>
              <a:t>Location: 		Sweden</a:t>
            </a:r>
            <a:br>
              <a:rPr altLang="en-IN" dirty="0" lang="en-IN" sz="1100"/>
            </a:br>
            <a:r>
              <a:rPr altLang="en-IN" dirty="0" lang="en-IN" sz="1100"/>
              <a:t>LOD: 		300</a:t>
            </a:r>
            <a:br>
              <a:rPr altLang="en-IN" dirty="0" lang="en-IN" sz="1100"/>
            </a:br>
            <a:r>
              <a:rPr altLang="en-IN" dirty="0" lang="en-IN" sz="1100"/>
              <a:t>Area: 		NA</a:t>
            </a:r>
          </a:p>
          <a:p>
            <a:r>
              <a:rPr altLang="en-IN" dirty="0" lang="en-IN" sz="1100"/>
              <a:t>Software’s Used: 	</a:t>
            </a:r>
            <a:r>
              <a:rPr altLang="en-IN" dirty="0" err="1" lang="en-IN" sz="1100"/>
              <a:t>Revit</a:t>
            </a:r>
            <a:r>
              <a:rPr altLang="en-IN" dirty="0" lang="en-IN" sz="1100"/>
              <a:t> &amp; Recap</a:t>
            </a: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576709"/>
            <a:ext cx="5689422" cy="769441"/>
          </a:xfrm>
          <a:prstGeom prst="rect">
            <a:avLst/>
          </a:prstGeom>
          <a:noFill/>
        </p:spPr>
        <p:txBody>
          <a:bodyPr numCol="1" rtlCol="0" wrap="square">
            <a:spAutoFit/>
          </a:bodyPr>
          <a:lstStyle/>
          <a:p>
            <a:pPr algn="just"/>
            <a:r>
              <a:rPr b="1" dirty="0" lang="en-US" sz="1100">
                <a:solidFill>
                  <a:srgbClr val="002060"/>
                </a:solidFill>
              </a:rPr>
              <a:t>Scope of Work: ( Architectural &amp; Structural </a:t>
            </a:r>
            <a:r>
              <a:rPr b="1" dirty="0" err="1" lang="en-US" sz="1100">
                <a:solidFill>
                  <a:srgbClr val="002060"/>
                </a:solidFill>
              </a:rPr>
              <a:t>Modelling</a:t>
            </a:r>
            <a:r>
              <a:rPr b="1" dirty="0" lang="en-US" sz="1100">
                <a:solidFill>
                  <a:srgbClr val="002060"/>
                </a:solidFill>
              </a:rPr>
              <a:t>)</a:t>
            </a:r>
          </a:p>
          <a:p>
            <a:pPr algn="just"/>
            <a:endParaRPr b="1" dirty="0" lang="en-US" sz="1100"/>
          </a:p>
          <a:p>
            <a:pPr algn="just"/>
            <a:r>
              <a:rPr dirty="0" lang="en-US" sz="1100"/>
              <a:t>Client’s final requirement is to develop LOD 300 model with the help of Scan Data ( LIDAR Scan Data).</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Portfolio|18</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0" name="TextBox 9">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pic>
        <p:nvPicPr>
          <p:cNvPr id="11" name="Picture 10">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5903590" y="295275"/>
            <a:ext cx="3339901" cy="1981200"/>
          </a:xfrm>
          <a:prstGeom prst="rect">
            <a:avLst/>
          </a:prstGeom>
        </p:spPr>
      </p:pic>
      <p:pic>
        <p:nvPicPr>
          <p:cNvPr id="12" name="Picture 11">
            <a:extLst>
              <a:ext uri="{FF2B5EF4-FFF2-40B4-BE49-F238E27FC236}">
                <a16:creationId xmlns:a16="http://schemas.microsoft.com/office/drawing/2014/main" id="{5B80430E-333C-010C-DEC9-246762BFBE36}"/>
              </a:ext>
            </a:extLst>
          </p:cNvPr>
          <p:cNvPicPr>
            <a:picLocks noChangeAspect="1"/>
          </p:cNvPicPr>
          <p:nvPr/>
        </p:nvPicPr>
        <p:blipFill>
          <a:blip r:embed="rId3"/>
          <a:srcRect b="9820" l="776" r="4778" t="5298"/>
          <a:stretch/>
        </p:blipFill>
        <p:spPr>
          <a:xfrm>
            <a:off x="8705850" y="2143125"/>
            <a:ext cx="3476625" cy="1847850"/>
          </a:xfrm>
          <a:prstGeom prst="rect">
            <a:avLst/>
          </a:prstGeom>
        </p:spPr>
      </p:pic>
    </p:spTree>
    <p:extLst>
      <p:ext uri="{BB962C8B-B14F-4D97-AF65-F5344CB8AC3E}">
        <p14:creationId xmlns:p14="http://schemas.microsoft.com/office/powerpoint/2010/main" val="387316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916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78933" y="4212703"/>
            <a:ext cx="5605377" cy="1277273"/>
          </a:xfrm>
          <a:prstGeom prst="rect">
            <a:avLst/>
          </a:prstGeom>
          <a:noFill/>
        </p:spPr>
        <p:txBody>
          <a:bodyPr numCol="1" rtlCol="0" wrap="square">
            <a:spAutoFit/>
          </a:bodyPr>
          <a:lstStyle/>
          <a:p>
            <a:r>
              <a:rPr altLang="en-IN" dirty="0" lang="en-IN" sz="1100"/>
              <a:t>Client: 		Client - 17</a:t>
            </a:r>
          </a:p>
          <a:p>
            <a:r>
              <a:rPr altLang="en-IN" dirty="0" lang="en-IN" sz="1100"/>
              <a:t>Project Name: 	69 Reservoir Street</a:t>
            </a:r>
            <a:br>
              <a:rPr altLang="en-IN" dirty="0" lang="en-IN" sz="1100"/>
            </a:br>
            <a:r>
              <a:rPr altLang="en-IN" dirty="0" lang="en-IN" sz="1100"/>
              <a:t>Project Type: 		Residential</a:t>
            </a:r>
            <a:br>
              <a:rPr altLang="en-IN" dirty="0" lang="en-IN" sz="1100"/>
            </a:br>
            <a:r>
              <a:rPr altLang="en-IN" dirty="0" lang="en-IN" sz="1100"/>
              <a:t>Location: 		UK</a:t>
            </a:r>
            <a:br>
              <a:rPr altLang="en-IN" dirty="0" lang="en-IN" sz="1100"/>
            </a:br>
            <a:r>
              <a:rPr altLang="en-IN" dirty="0" lang="en-IN" sz="1100"/>
              <a:t>LOD: 		300</a:t>
            </a:r>
            <a:br>
              <a:rPr altLang="en-IN" dirty="0" lang="en-IN" sz="1100"/>
            </a:br>
            <a:r>
              <a:rPr altLang="en-IN" dirty="0" lang="en-IN" sz="1100"/>
              <a:t>Area: 		NA</a:t>
            </a:r>
          </a:p>
          <a:p>
            <a:r>
              <a:rPr altLang="en-IN" dirty="0" lang="en-IN" sz="1100"/>
              <a:t>Software’s Used: 	</a:t>
            </a:r>
            <a:r>
              <a:rPr altLang="en-IN" dirty="0" err="1" lang="en-IN" sz="1100"/>
              <a:t>Revit</a:t>
            </a:r>
            <a:r>
              <a:rPr altLang="en-IN" dirty="0" lang="en-IN" sz="1100"/>
              <a:t> &amp; Recap</a:t>
            </a: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576709"/>
            <a:ext cx="5689422" cy="769441"/>
          </a:xfrm>
          <a:prstGeom prst="rect">
            <a:avLst/>
          </a:prstGeom>
          <a:noFill/>
        </p:spPr>
        <p:txBody>
          <a:bodyPr numCol="1" rtlCol="0" wrap="square">
            <a:spAutoFit/>
          </a:bodyPr>
          <a:lstStyle/>
          <a:p>
            <a:pPr algn="just"/>
            <a:r>
              <a:rPr b="1" dirty="0" lang="en-US" sz="1100">
                <a:solidFill>
                  <a:srgbClr val="002060"/>
                </a:solidFill>
              </a:rPr>
              <a:t>Scope of Work: ( Architectural &amp; Structural </a:t>
            </a:r>
            <a:r>
              <a:rPr b="1" dirty="0" err="1" lang="en-US" sz="1100">
                <a:solidFill>
                  <a:srgbClr val="002060"/>
                </a:solidFill>
              </a:rPr>
              <a:t>Modelling</a:t>
            </a:r>
            <a:r>
              <a:rPr b="1" dirty="0" lang="en-US" sz="1100">
                <a:solidFill>
                  <a:srgbClr val="002060"/>
                </a:solidFill>
              </a:rPr>
              <a:t>)</a:t>
            </a:r>
          </a:p>
          <a:p>
            <a:pPr algn="just"/>
            <a:endParaRPr b="1" dirty="0" lang="en-US" sz="1100"/>
          </a:p>
          <a:p>
            <a:pPr algn="just"/>
            <a:r>
              <a:rPr dirty="0" lang="en-US" sz="1100"/>
              <a:t>Client’s final requirement is to develop LOD 300 model with the help of Scan Data ( LIDAR Scan Data).</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Portfolio|19</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descr="A house with a multicolored roof  Description automatically generated with medium confidence" id="10" name="Picture 9">
            <a:extLst>
              <a:ext uri="{FF2B5EF4-FFF2-40B4-BE49-F238E27FC236}">
                <a16:creationId xmlns:a16="http://schemas.microsoft.com/office/drawing/2014/main" id="{D412AF9F-2017-460E-8462-70A5A6F42BE6}"/>
              </a:ext>
            </a:extLst>
          </p:cNvPr>
          <p:cNvPicPr>
            <a:picLocks noChangeAspect="1"/>
          </p:cNvPicPr>
          <p:nvPr/>
        </p:nvPicPr>
        <p:blipFill>
          <a:blip r:embed="rId2"/>
          <a:srcRect b="4730" l="3809" r="7321" t="6192"/>
          <a:stretch>
            <a:fillRect/>
          </a:stretch>
        </p:blipFill>
        <p:spPr>
          <a:xfrm>
            <a:off x="5886451" y="237560"/>
            <a:ext cx="3352800" cy="2248465"/>
          </a:xfrm>
          <a:prstGeom prst="rect">
            <a:avLst/>
          </a:prstGeom>
        </p:spPr>
      </p:pic>
      <p:pic>
        <p:nvPicPr>
          <p:cNvPr descr="A house with a chimney  Description automatically generated with medium confidence" id="11" name="Picture 10">
            <a:extLst>
              <a:ext uri="{FF2B5EF4-FFF2-40B4-BE49-F238E27FC236}">
                <a16:creationId xmlns:a16="http://schemas.microsoft.com/office/drawing/2014/main" id="{CB8E991E-38DD-F4E3-7AE2-A53E87429458}"/>
              </a:ext>
            </a:extLst>
          </p:cNvPr>
          <p:cNvPicPr>
            <a:picLocks noChangeAspect="1"/>
          </p:cNvPicPr>
          <p:nvPr/>
        </p:nvPicPr>
        <p:blipFill>
          <a:blip r:embed="rId3"/>
          <a:srcRect b="6582" l="2158" r="15587" t="15802"/>
          <a:stretch>
            <a:fillRect/>
          </a:stretch>
        </p:blipFill>
        <p:spPr>
          <a:xfrm>
            <a:off x="8839200" y="2247899"/>
            <a:ext cx="3352800" cy="2110615"/>
          </a:xfrm>
          <a:prstGeom prst="rect">
            <a:avLst/>
          </a:prstGeom>
        </p:spPr>
      </p:pic>
      <p:sp>
        <p:nvSpPr>
          <p:cNvPr id="12" name="TextBox 11">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55206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4" y="2463048"/>
            <a:ext cx="4620584" cy="137530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pPr>
            <a:r>
              <a:rPr b="1" dirty="0" lang="en-US" sz="4000">
                <a:solidFill>
                  <a:srgbClr val="002060"/>
                </a:solidFill>
                <a:latin charset="0" panose="020B0502020202020204" pitchFamily="34" typeface="Century Gothic"/>
                <a:cs charset="77" panose="03050502040302030504" pitchFamily="66" typeface="Dreaming Outloud Pro"/>
              </a:rPr>
              <a:t>10F</a:t>
            </a:r>
            <a:r>
              <a:rPr b="1" dirty="0" lang="en-US" sz="4000">
                <a:solidFill>
                  <a:srgbClr val="FF0000"/>
                </a:solidFill>
                <a:latin charset="0" panose="020B0502020202020204" pitchFamily="34" typeface="Century Gothic"/>
                <a:cs charset="77" panose="03050502040302030504" pitchFamily="66" typeface="Dreaming Outloud Pro"/>
              </a:rPr>
              <a:t>O</a:t>
            </a:r>
            <a:r>
              <a:rPr b="1" dirty="0" lang="en-US" sz="4000">
                <a:solidFill>
                  <a:srgbClr val="002060"/>
                </a:solidFill>
                <a:latin charset="0" panose="020B0502020202020204" pitchFamily="34" typeface="Century Gothic"/>
                <a:cs charset="77" panose="03050502040302030504" pitchFamily="66" typeface="Dreaming Outloud Pro"/>
              </a:rPr>
              <a:t>UR</a:t>
            </a:r>
          </a:p>
          <a:p>
            <a:pPr algn="ctr" indent="0" marL="0">
              <a:buNone/>
            </a:pPr>
            <a:r>
              <a:rPr b="1" dirty="0" lang="en-US" sz="4000">
                <a:solidFill>
                  <a:srgbClr val="002060"/>
                </a:solidFill>
                <a:latin charset="0" panose="020B0502020202020204" pitchFamily="34" typeface="Century Gothic"/>
                <a:cs charset="77" panose="03050502040302030504" pitchFamily="66" typeface="Dreaming Outloud Pro"/>
              </a:rPr>
              <a:t>SOLUTIONS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1041991"/>
            <a:ext cx="0" cy="478730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F0B043-DC4C-2706-D269-4A15D44393F5}"/>
              </a:ext>
            </a:extLst>
          </p:cNvPr>
          <p:cNvSpPr txBox="1"/>
          <p:nvPr/>
        </p:nvSpPr>
        <p:spPr>
          <a:xfrm>
            <a:off x="5988459" y="2118691"/>
            <a:ext cx="5792723" cy="600164"/>
          </a:xfrm>
          <a:prstGeom prst="rect">
            <a:avLst/>
          </a:prstGeom>
          <a:noFill/>
        </p:spPr>
        <p:txBody>
          <a:bodyPr numCol="1" rtlCol="0" wrap="square">
            <a:spAutoFit/>
          </a:bodyPr>
          <a:lstStyle/>
          <a:p>
            <a:pPr algn="just"/>
            <a:r>
              <a:rPr b="1" dirty="0" lang="en-US" sz="1100">
                <a:solidFill>
                  <a:srgbClr val="002060"/>
                </a:solidFill>
              </a:rPr>
              <a:t>10F</a:t>
            </a:r>
            <a:r>
              <a:rPr b="1" dirty="0" lang="en-US" sz="1100">
                <a:solidFill>
                  <a:srgbClr val="FF0000"/>
                </a:solidFill>
              </a:rPr>
              <a:t>O</a:t>
            </a:r>
            <a:r>
              <a:rPr b="1" dirty="0" lang="en-US" sz="1100">
                <a:solidFill>
                  <a:srgbClr val="002060"/>
                </a:solidFill>
              </a:rPr>
              <a:t>UR Solutions </a:t>
            </a:r>
            <a:r>
              <a:rPr dirty="0" lang="en-US" sz="1100"/>
              <a:t>is a BIM Professional Services Company with subject matter experts  based in USA, Middle- east &amp; India providing Architectural, Structural &amp; MEP Modelling services.</a:t>
            </a:r>
          </a:p>
        </p:txBody>
      </p:sp>
      <p:sp>
        <p:nvSpPr>
          <p:cNvPr id="7" name="TextBox 6">
            <a:extLst>
              <a:ext uri="{FF2B5EF4-FFF2-40B4-BE49-F238E27FC236}">
                <a16:creationId xmlns:a16="http://schemas.microsoft.com/office/drawing/2014/main" id="{CA5C822A-9BDA-0741-BCB3-71EF04034D47}"/>
              </a:ext>
            </a:extLst>
          </p:cNvPr>
          <p:cNvSpPr txBox="1"/>
          <p:nvPr/>
        </p:nvSpPr>
        <p:spPr>
          <a:xfrm>
            <a:off x="5988458" y="2926922"/>
            <a:ext cx="5792723" cy="769441"/>
          </a:xfrm>
          <a:prstGeom prst="rect">
            <a:avLst/>
          </a:prstGeom>
          <a:noFill/>
        </p:spPr>
        <p:txBody>
          <a:bodyPr numCol="1" rtlCol="0" wrap="square">
            <a:spAutoFit/>
          </a:bodyPr>
          <a:lstStyle/>
          <a:p>
            <a:pPr algn="just"/>
            <a:r>
              <a:rPr dirty="0" lang="en-US" sz="1100"/>
              <a:t>10FOUR Solutions is based in Maryland, United States with additional offices in India &amp; Middle East and operates with a</a:t>
            </a:r>
            <a:r>
              <a:rPr dirty="0" lang="en-US" sz="1100"/>
              <a:t> vision to provide innovative and sustainable solutions to Architects, Structural Consultants &amp; MEP consultants. A Team of over  100 Modellers &amp; Engineers work off-site &amp; on-site to provide exception technical service with a focus on customer satisfaction. </a:t>
            </a:r>
          </a:p>
        </p:txBody>
      </p:sp>
      <p:sp>
        <p:nvSpPr>
          <p:cNvPr id="8" name="TextBox 7">
            <a:extLst>
              <a:ext uri="{FF2B5EF4-FFF2-40B4-BE49-F238E27FC236}">
                <a16:creationId xmlns:a16="http://schemas.microsoft.com/office/drawing/2014/main" id="{96149DBC-37F2-A3C6-4F58-EF2D5B213F6A}"/>
              </a:ext>
            </a:extLst>
          </p:cNvPr>
          <p:cNvSpPr txBox="1"/>
          <p:nvPr/>
        </p:nvSpPr>
        <p:spPr>
          <a:xfrm>
            <a:off x="5988457" y="4059036"/>
            <a:ext cx="5792723" cy="600164"/>
          </a:xfrm>
          <a:prstGeom prst="rect">
            <a:avLst/>
          </a:prstGeom>
          <a:noFill/>
        </p:spPr>
        <p:txBody>
          <a:bodyPr numCol="1" rtlCol="0" wrap="square">
            <a:spAutoFit/>
          </a:bodyPr>
          <a:lstStyle/>
          <a:p>
            <a:pPr algn="just"/>
            <a:r>
              <a:rPr dirty="0" lang="en-US" sz="1100"/>
              <a:t>Our organization and professionals of company gained a wide range experience in Architectural, Structural &amp; MEP Modelling on US, UK &amp; Middle East projects.</a:t>
            </a:r>
          </a:p>
        </p:txBody>
      </p:sp>
      <p:sp>
        <p:nvSpPr>
          <p:cNvPr id="9" name="TextBox 8">
            <a:extLst>
              <a:ext uri="{FF2B5EF4-FFF2-40B4-BE49-F238E27FC236}">
                <a16:creationId xmlns:a16="http://schemas.microsoft.com/office/drawing/2014/main" id="{F53A8D6F-BA01-8939-A211-DCCE531209A1}"/>
              </a:ext>
            </a:extLst>
          </p:cNvPr>
          <p:cNvSpPr txBox="1"/>
          <p:nvPr/>
        </p:nvSpPr>
        <p:spPr>
          <a:xfrm>
            <a:off x="1077651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Portfolio|2</a:t>
            </a:r>
          </a:p>
        </p:txBody>
      </p:sp>
      <p:sp>
        <p:nvSpPr>
          <p:cNvPr id="10" name="TextBox 9">
            <a:extLst>
              <a:ext uri="{FF2B5EF4-FFF2-40B4-BE49-F238E27FC236}">
                <a16:creationId xmlns:a16="http://schemas.microsoft.com/office/drawing/2014/main" id="{67060704-2181-2747-DD1E-E890A788AE6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Tree>
    <p:extLst>
      <p:ext uri="{BB962C8B-B14F-4D97-AF65-F5344CB8AC3E}">
        <p14:creationId xmlns:p14="http://schemas.microsoft.com/office/powerpoint/2010/main" val="2291646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916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78933" y="4212703"/>
            <a:ext cx="5605377" cy="1277273"/>
          </a:xfrm>
          <a:prstGeom prst="rect">
            <a:avLst/>
          </a:prstGeom>
          <a:noFill/>
        </p:spPr>
        <p:txBody>
          <a:bodyPr numCol="1" rtlCol="0" wrap="square">
            <a:spAutoFit/>
          </a:bodyPr>
          <a:lstStyle/>
          <a:p>
            <a:r>
              <a:rPr altLang="en-IN" dirty="0" lang="en-IN" sz="1100"/>
              <a:t>Client: 		Client - 17</a:t>
            </a:r>
          </a:p>
          <a:p>
            <a:r>
              <a:rPr altLang="en-IN" dirty="0" lang="en-IN" sz="1100"/>
              <a:t>Project Name: 	Project- 13</a:t>
            </a:r>
            <a:br>
              <a:rPr altLang="en-IN" dirty="0" lang="en-IN" sz="1100"/>
            </a:br>
            <a:r>
              <a:rPr altLang="en-IN" dirty="0" lang="en-IN" sz="1100"/>
              <a:t>Project Type: 		Residential</a:t>
            </a:r>
            <a:br>
              <a:rPr altLang="en-IN" dirty="0" lang="en-IN" sz="1100"/>
            </a:br>
            <a:r>
              <a:rPr altLang="en-IN" dirty="0" lang="en-IN" sz="1100"/>
              <a:t>Location: 		Sweden</a:t>
            </a:r>
            <a:br>
              <a:rPr altLang="en-IN" dirty="0" lang="en-IN" sz="1100"/>
            </a:br>
            <a:r>
              <a:rPr altLang="en-IN" dirty="0" lang="en-IN" sz="1100"/>
              <a:t>LOD: 		300</a:t>
            </a:r>
            <a:br>
              <a:rPr altLang="en-IN" dirty="0" lang="en-IN" sz="1100"/>
            </a:br>
            <a:r>
              <a:rPr altLang="en-IN" dirty="0" lang="en-IN" sz="1100"/>
              <a:t>Area: 		NA</a:t>
            </a:r>
          </a:p>
          <a:p>
            <a:r>
              <a:rPr altLang="en-IN" dirty="0" lang="en-IN" sz="1100"/>
              <a:t>Software’s Used: 	</a:t>
            </a:r>
            <a:r>
              <a:rPr altLang="en-IN" dirty="0" err="1" lang="en-IN" sz="1100"/>
              <a:t>Revit</a:t>
            </a:r>
            <a:r>
              <a:rPr altLang="en-IN" dirty="0" lang="en-IN" sz="1100"/>
              <a:t> &amp; Recap</a:t>
            </a: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576709"/>
            <a:ext cx="5689422" cy="769441"/>
          </a:xfrm>
          <a:prstGeom prst="rect">
            <a:avLst/>
          </a:prstGeom>
          <a:noFill/>
        </p:spPr>
        <p:txBody>
          <a:bodyPr numCol="1" rtlCol="0" wrap="square">
            <a:spAutoFit/>
          </a:bodyPr>
          <a:lstStyle/>
          <a:p>
            <a:pPr algn="just"/>
            <a:r>
              <a:rPr b="1" dirty="0" lang="en-US" sz="1100">
                <a:solidFill>
                  <a:srgbClr val="002060"/>
                </a:solidFill>
              </a:rPr>
              <a:t>Scope of Work: ( Architectural &amp; Structural </a:t>
            </a:r>
            <a:r>
              <a:rPr b="1" dirty="0" err="1" lang="en-US" sz="1100">
                <a:solidFill>
                  <a:srgbClr val="002060"/>
                </a:solidFill>
              </a:rPr>
              <a:t>Modelling</a:t>
            </a:r>
            <a:r>
              <a:rPr b="1" dirty="0" lang="en-US" sz="1100">
                <a:solidFill>
                  <a:srgbClr val="002060"/>
                </a:solidFill>
              </a:rPr>
              <a:t>)</a:t>
            </a:r>
          </a:p>
          <a:p>
            <a:pPr algn="just"/>
            <a:endParaRPr b="1" dirty="0" lang="en-US" sz="1100"/>
          </a:p>
          <a:p>
            <a:pPr algn="just"/>
            <a:r>
              <a:rPr dirty="0" lang="en-US" sz="1100"/>
              <a:t>Client’s final requirement is to develop LOD 300 model with the help of Scan Data ( LIDAR Scan Data).</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Portfolio|20</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descr="A house with a multicolored roof  Description automatically generated" id="10" name="Picture 9">
            <a:extLst>
              <a:ext uri="{FF2B5EF4-FFF2-40B4-BE49-F238E27FC236}">
                <a16:creationId xmlns:a16="http://schemas.microsoft.com/office/drawing/2014/main" id="{3981071E-A802-126D-D919-68EDF028791F}"/>
              </a:ext>
            </a:extLst>
          </p:cNvPr>
          <p:cNvPicPr>
            <a:picLocks noChangeAspect="1"/>
          </p:cNvPicPr>
          <p:nvPr/>
        </p:nvPicPr>
        <p:blipFill>
          <a:blip r:embed="rId2"/>
          <a:srcRect b="2341" l="1977" t="21587"/>
          <a:stretch>
            <a:fillRect/>
          </a:stretch>
        </p:blipFill>
        <p:spPr>
          <a:xfrm>
            <a:off x="5873900" y="104775"/>
            <a:ext cx="3984475" cy="2102797"/>
          </a:xfrm>
          <a:prstGeom prst="rect">
            <a:avLst/>
          </a:prstGeom>
        </p:spPr>
      </p:pic>
      <p:pic>
        <p:nvPicPr>
          <p:cNvPr descr="A house with a roof and windows  Description automatically generated" id="11" name="Picture 10">
            <a:extLst>
              <a:ext uri="{FF2B5EF4-FFF2-40B4-BE49-F238E27FC236}">
                <a16:creationId xmlns:a16="http://schemas.microsoft.com/office/drawing/2014/main" id="{D86CC23E-6FB6-E075-E408-687F9B53D83C}"/>
              </a:ext>
            </a:extLst>
          </p:cNvPr>
          <p:cNvPicPr>
            <a:picLocks noChangeAspect="1"/>
          </p:cNvPicPr>
          <p:nvPr/>
        </p:nvPicPr>
        <p:blipFill>
          <a:blip r:embed="rId3"/>
          <a:srcRect b="5972" l="1414" r="3378" t="19479"/>
          <a:stretch>
            <a:fillRect/>
          </a:stretch>
        </p:blipFill>
        <p:spPr>
          <a:xfrm>
            <a:off x="8143874" y="2066925"/>
            <a:ext cx="4048125" cy="2034083"/>
          </a:xfrm>
          <a:prstGeom prst="rect">
            <a:avLst/>
          </a:prstGeom>
        </p:spPr>
      </p:pic>
      <p:sp>
        <p:nvSpPr>
          <p:cNvPr id="12" name="TextBox 11">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918671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916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15" name="Straight Connector 1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6149DBC-37F2-A3C6-4F58-EF2D5B213F6A}"/>
              </a:ext>
            </a:extLst>
          </p:cNvPr>
          <p:cNvSpPr txBox="1"/>
          <p:nvPr/>
        </p:nvSpPr>
        <p:spPr>
          <a:xfrm>
            <a:off x="5978933" y="4212703"/>
            <a:ext cx="5605377" cy="1277273"/>
          </a:xfrm>
          <a:prstGeom prst="rect">
            <a:avLst/>
          </a:prstGeom>
          <a:noFill/>
        </p:spPr>
        <p:txBody>
          <a:bodyPr numCol="1" rtlCol="0" wrap="square">
            <a:spAutoFit/>
          </a:bodyPr>
          <a:lstStyle/>
          <a:p>
            <a:r>
              <a:rPr altLang="en-IN" dirty="0" lang="en-IN" sz="1100"/>
              <a:t>Client: 		Client - 17</a:t>
            </a:r>
          </a:p>
          <a:p>
            <a:r>
              <a:rPr altLang="en-IN" dirty="0" lang="en-IN" sz="1100"/>
              <a:t>Project Name: 	Project- 15</a:t>
            </a:r>
            <a:br>
              <a:rPr altLang="en-IN" dirty="0" lang="en-IN" sz="1100"/>
            </a:br>
            <a:r>
              <a:rPr altLang="en-IN" dirty="0" lang="en-IN" sz="1100"/>
              <a:t>Project Type: 		Commercial</a:t>
            </a:r>
            <a:br>
              <a:rPr altLang="en-IN" dirty="0" lang="en-IN" sz="1100"/>
            </a:br>
            <a:r>
              <a:rPr altLang="en-IN" dirty="0" lang="en-IN" sz="1100"/>
              <a:t>Location: 		US</a:t>
            </a:r>
            <a:br>
              <a:rPr altLang="en-IN" dirty="0" lang="en-IN" sz="1100"/>
            </a:br>
            <a:r>
              <a:rPr altLang="en-IN" dirty="0" lang="en-IN" sz="1100"/>
              <a:t>LOD: 		300</a:t>
            </a:r>
            <a:br>
              <a:rPr altLang="en-IN" dirty="0" lang="en-IN" sz="1100"/>
            </a:br>
            <a:r>
              <a:rPr altLang="en-IN" dirty="0" lang="en-IN" sz="1100"/>
              <a:t>Area: 		NA</a:t>
            </a:r>
          </a:p>
          <a:p>
            <a:r>
              <a:rPr altLang="en-IN" dirty="0" lang="en-IN" sz="1100"/>
              <a:t>Software’s Used: 	</a:t>
            </a:r>
            <a:r>
              <a:rPr altLang="en-IN" dirty="0" err="1" lang="en-IN" sz="1100"/>
              <a:t>Revit</a:t>
            </a:r>
            <a:r>
              <a:rPr altLang="en-IN" dirty="0" lang="en-IN" sz="1100"/>
              <a:t> &amp; Recap</a:t>
            </a:r>
          </a:p>
        </p:txBody>
      </p:sp>
      <p:sp>
        <p:nvSpPr>
          <p:cNvPr id="17" name="TextBox 16">
            <a:extLst>
              <a:ext uri="{FF2B5EF4-FFF2-40B4-BE49-F238E27FC236}">
                <a16:creationId xmlns:a16="http://schemas.microsoft.com/office/drawing/2014/main" id="{DDD4DBF7-AC3B-80C3-82B4-705CB4EEC03A}"/>
              </a:ext>
            </a:extLst>
          </p:cNvPr>
          <p:cNvSpPr txBox="1"/>
          <p:nvPr/>
        </p:nvSpPr>
        <p:spPr>
          <a:xfrm>
            <a:off x="5988457" y="5576709"/>
            <a:ext cx="5689422" cy="769441"/>
          </a:xfrm>
          <a:prstGeom prst="rect">
            <a:avLst/>
          </a:prstGeom>
          <a:noFill/>
        </p:spPr>
        <p:txBody>
          <a:bodyPr numCol="1" rtlCol="0" wrap="square">
            <a:spAutoFit/>
          </a:bodyPr>
          <a:lstStyle/>
          <a:p>
            <a:pPr algn="just"/>
            <a:r>
              <a:rPr b="1" dirty="0" lang="en-US" sz="1100">
                <a:solidFill>
                  <a:srgbClr val="002060"/>
                </a:solidFill>
              </a:rPr>
              <a:t>Scope of Work: ( Architectural &amp; Structural </a:t>
            </a:r>
            <a:r>
              <a:rPr b="1" dirty="0" err="1" lang="en-US" sz="1100">
                <a:solidFill>
                  <a:srgbClr val="002060"/>
                </a:solidFill>
              </a:rPr>
              <a:t>Modelling</a:t>
            </a:r>
            <a:r>
              <a:rPr b="1" dirty="0" lang="en-US" sz="1100">
                <a:solidFill>
                  <a:srgbClr val="002060"/>
                </a:solidFill>
              </a:rPr>
              <a:t>)</a:t>
            </a:r>
          </a:p>
          <a:p>
            <a:pPr algn="just"/>
            <a:endParaRPr b="1" dirty="0" lang="en-US" sz="1100"/>
          </a:p>
          <a:p>
            <a:pPr algn="just"/>
            <a:r>
              <a:rPr dirty="0" lang="en-US" sz="1100"/>
              <a:t>Client’s final requirement is to develop LOD 300 model with the help of Scan Data ( LIDAR Scan Data).</a:t>
            </a:r>
          </a:p>
        </p:txBody>
      </p:sp>
      <p:sp>
        <p:nvSpPr>
          <p:cNvPr id="18" name="TextBox 1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Portfolio|21</a:t>
            </a:r>
          </a:p>
        </p:txBody>
      </p:sp>
      <p:sp>
        <p:nvSpPr>
          <p:cNvPr id="19" name="TextBox 1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id="20" name="Picture 19">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63784" y="285749"/>
            <a:ext cx="3556466" cy="1958640"/>
          </a:xfrm>
          <a:prstGeom prst="rect">
            <a:avLst/>
          </a:prstGeom>
        </p:spPr>
      </p:pic>
      <p:pic>
        <p:nvPicPr>
          <p:cNvPr id="21" name="Picture 20">
            <a:extLst>
              <a:ext uri="{FF2B5EF4-FFF2-40B4-BE49-F238E27FC236}">
                <a16:creationId xmlns:a16="http://schemas.microsoft.com/office/drawing/2014/main" id="{5B80430E-333C-010C-DEC9-246762BFBE36}"/>
              </a:ext>
            </a:extLst>
          </p:cNvPr>
          <p:cNvPicPr>
            <a:picLocks noChangeAspect="1"/>
          </p:cNvPicPr>
          <p:nvPr/>
        </p:nvPicPr>
        <p:blipFill>
          <a:blip r:embed="rId3"/>
          <a:srcRect b="8691" r="2747" t="7436"/>
          <a:stretch/>
        </p:blipFill>
        <p:spPr>
          <a:xfrm>
            <a:off x="8405689" y="2190751"/>
            <a:ext cx="3633911" cy="1981200"/>
          </a:xfrm>
          <a:prstGeom prst="rect">
            <a:avLst/>
          </a:prstGeom>
        </p:spPr>
      </p:pic>
      <p:sp>
        <p:nvSpPr>
          <p:cNvPr id="22" name="TextBox 21">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144514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988143" y="1006271"/>
            <a:ext cx="9972147"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pPr>
            <a:r>
              <a:rPr b="1" dirty="0" lang="en-US" sz="6600">
                <a:solidFill>
                  <a:srgbClr val="002060"/>
                </a:solidFill>
                <a:latin charset="0" panose="020B0502020202020204" pitchFamily="34" typeface="Century Gothic"/>
                <a:cs charset="0" panose="020F0502020204030204" pitchFamily="34" typeface="Dreaming Outloud Pro"/>
              </a:rPr>
              <a:t>METROS &amp; AIRPORTS</a:t>
            </a:r>
          </a:p>
        </p:txBody>
      </p:sp>
      <p:sp>
        <p:nvSpPr>
          <p:cNvPr id="5" name="TextBox 4">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Portfolio|22</a:t>
            </a:r>
          </a:p>
        </p:txBody>
      </p:sp>
      <p:sp>
        <p:nvSpPr>
          <p:cNvPr id="6" name="TextBox 5">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Tree>
    <p:extLst>
      <p:ext uri="{BB962C8B-B14F-4D97-AF65-F5344CB8AC3E}">
        <p14:creationId xmlns:p14="http://schemas.microsoft.com/office/powerpoint/2010/main" val="3080023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052350"/>
            <a:ext cx="5605377" cy="1277273"/>
          </a:xfrm>
          <a:prstGeom prst="rect">
            <a:avLst/>
          </a:prstGeom>
          <a:noFill/>
        </p:spPr>
        <p:txBody>
          <a:bodyPr numCol="1" rtlCol="0" wrap="square">
            <a:spAutoFit/>
          </a:bodyPr>
          <a:lstStyle/>
          <a:p>
            <a:r>
              <a:rPr altLang="en-IN" dirty="0" lang="en-IN" sz="1100"/>
              <a:t>Client: 		Prism</a:t>
            </a:r>
          </a:p>
          <a:p>
            <a:r>
              <a:rPr altLang="en-IN" dirty="0" lang="en-IN" sz="1100"/>
              <a:t>Project Name: 	Yamuna  International Airport</a:t>
            </a:r>
            <a:br>
              <a:rPr altLang="en-IN" dirty="0" lang="en-IN" sz="1100"/>
            </a:br>
            <a:r>
              <a:rPr altLang="en-IN" dirty="0" lang="en-IN" sz="1100"/>
              <a:t>Project Type: 		AirPort</a:t>
            </a:r>
            <a:br>
              <a:rPr altLang="en-IN" dirty="0" lang="en-IN" sz="1100"/>
            </a:br>
            <a:r>
              <a:rPr altLang="en-IN" dirty="0" lang="en-IN" sz="1100"/>
              <a:t>Location: 		Noida, India</a:t>
            </a:r>
            <a:br>
              <a:rPr altLang="en-IN" dirty="0" lang="en-IN" sz="1100"/>
            </a:br>
            <a:r>
              <a:rPr altLang="en-IN" dirty="0" lang="en-IN" sz="1100"/>
              <a:t>LOD: 		300</a:t>
            </a:r>
            <a:br>
              <a:rPr altLang="en-IN" dirty="0" lang="en-IN" sz="1100"/>
            </a:br>
            <a:r>
              <a:rPr altLang="en-IN" dirty="0" lang="en-IN" sz="1100"/>
              <a:t>Area: 		-</a:t>
            </a:r>
          </a:p>
          <a:p>
            <a:r>
              <a:rPr altLang="en-IN" dirty="0" lang="en-IN" sz="1100"/>
              <a:t>Software’s Used:                   </a:t>
            </a:r>
            <a:r>
              <a:rPr altLang="en-IN" dirty="0" err="1" lang="en-IN" sz="1100"/>
              <a:t>AutoCad</a:t>
            </a:r>
            <a:r>
              <a:rPr altLang="en-IN" dirty="0" lang="en-IN" sz="1100"/>
              <a:t> &amp; </a:t>
            </a:r>
            <a:r>
              <a:rPr altLang="en-IN" dirty="0" err="1" lang="en-IN" sz="1100"/>
              <a:t>Revit</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97306"/>
            <a:ext cx="5689423" cy="600164"/>
          </a:xfrm>
          <a:prstGeom prst="rect">
            <a:avLst/>
          </a:prstGeom>
          <a:noFill/>
        </p:spPr>
        <p:txBody>
          <a:bodyPr numCol="1" rtlCol="0" wrap="square">
            <a:spAutoFit/>
          </a:bodyPr>
          <a:lstStyle/>
          <a:p>
            <a:pPr algn="just"/>
            <a:r>
              <a:rPr b="1" dirty="0" lang="en-US" sz="1100">
                <a:solidFill>
                  <a:srgbClr val="002060"/>
                </a:solidFill>
              </a:rPr>
              <a:t>Scope of Work: (MEP </a:t>
            </a:r>
            <a:r>
              <a:rPr b="1" dirty="0" err="1" lang="en-US" sz="1100">
                <a:solidFill>
                  <a:srgbClr val="002060"/>
                </a:solidFill>
              </a:rPr>
              <a:t>Modelling</a:t>
            </a:r>
            <a:r>
              <a:rPr b="1" dirty="0" lang="en-US" sz="1100">
                <a:solidFill>
                  <a:srgbClr val="002060"/>
                </a:solidFill>
              </a:rPr>
              <a:t> )</a:t>
            </a:r>
          </a:p>
          <a:p>
            <a:pPr algn="just"/>
            <a:endParaRPr b="1" dirty="0" lang="en-US" sz="1100"/>
          </a:p>
          <a:p>
            <a:pPr algn="just"/>
            <a:r>
              <a:rPr dirty="0" lang="en-US" sz="1100"/>
              <a:t>LOD 300 model developed with the help of Design CAD files . </a:t>
            </a:r>
          </a:p>
        </p:txBody>
      </p:sp>
      <p:sp>
        <p:nvSpPr>
          <p:cNvPr id="8" name="TextBox 7">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Portfolio|23</a:t>
            </a:r>
          </a:p>
        </p:txBody>
      </p:sp>
      <p:sp>
        <p:nvSpPr>
          <p:cNvPr id="9" name="TextBox 8">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descr="Screenshot 2024-02-21 140751.png" id="10" name="Picture 9"/>
          <p:cNvPicPr>
            <a:picLocks noChangeAspect="1"/>
          </p:cNvPicPr>
          <p:nvPr/>
        </p:nvPicPr>
        <p:blipFill>
          <a:blip r:embed="rId2"/>
          <a:srcRect l="7982" r="3215" t="1215"/>
          <a:stretch>
            <a:fillRect/>
          </a:stretch>
        </p:blipFill>
        <p:spPr>
          <a:xfrm>
            <a:off x="6143625" y="180975"/>
            <a:ext cx="5086350" cy="3848099"/>
          </a:xfrm>
          <a:prstGeom prst="rect">
            <a:avLst/>
          </a:prstGeom>
        </p:spPr>
      </p:pic>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72215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052350"/>
            <a:ext cx="5605377" cy="1277273"/>
          </a:xfrm>
          <a:prstGeom prst="rect">
            <a:avLst/>
          </a:prstGeom>
          <a:noFill/>
        </p:spPr>
        <p:txBody>
          <a:bodyPr numCol="1" rtlCol="0" wrap="square">
            <a:spAutoFit/>
          </a:bodyPr>
          <a:lstStyle/>
          <a:p>
            <a:r>
              <a:rPr altLang="en-IN" dirty="0" lang="en-IN" sz="1100"/>
              <a:t>Client: 		Client 1</a:t>
            </a:r>
          </a:p>
          <a:p>
            <a:r>
              <a:rPr altLang="en-IN" dirty="0" lang="en-IN" sz="1100"/>
              <a:t>Project Name: 	</a:t>
            </a:r>
            <a:r>
              <a:rPr dirty="0" lang="en-US" sz="1100"/>
              <a:t>National </a:t>
            </a:r>
            <a:r>
              <a:rPr dirty="0" err="1" lang="en-US" sz="1100"/>
              <a:t>Libray</a:t>
            </a:r>
            <a:r>
              <a:rPr dirty="0" lang="en-US" sz="1100"/>
              <a:t> Of Qatar Metro Station </a:t>
            </a:r>
            <a:br>
              <a:rPr altLang="en-IN" dirty="0" lang="en-IN" sz="1100"/>
            </a:br>
            <a:r>
              <a:rPr altLang="en-IN" dirty="0" lang="en-IN" sz="1100"/>
              <a:t>Project Type: 		Metro</a:t>
            </a:r>
            <a:br>
              <a:rPr altLang="en-IN" dirty="0" lang="en-IN" sz="1100"/>
            </a:br>
            <a:r>
              <a:rPr altLang="en-IN" dirty="0" lang="en-IN" sz="1100"/>
              <a:t>Location: 		Qatar</a:t>
            </a:r>
            <a:br>
              <a:rPr altLang="en-IN" dirty="0" lang="en-IN" sz="1100"/>
            </a:br>
            <a:r>
              <a:rPr altLang="en-IN" dirty="0" lang="en-IN" sz="1100"/>
              <a:t>LOD: 		300</a:t>
            </a:r>
            <a:br>
              <a:rPr altLang="en-IN" dirty="0" lang="en-IN" sz="1100"/>
            </a:br>
            <a:r>
              <a:rPr altLang="en-IN" dirty="0" lang="en-IN" sz="1100"/>
              <a:t>Area: 		-</a:t>
            </a:r>
          </a:p>
          <a:p>
            <a:r>
              <a:rPr altLang="en-IN" dirty="0" lang="en-IN" sz="1100"/>
              <a:t>Software’s Used:                   </a:t>
            </a:r>
            <a:r>
              <a:rPr altLang="en-IN" dirty="0" err="1" lang="en-IN" sz="1100"/>
              <a:t>AutoCad</a:t>
            </a:r>
            <a:r>
              <a:rPr altLang="en-IN" dirty="0" lang="en-IN" sz="1100"/>
              <a:t> &amp; </a:t>
            </a:r>
            <a:r>
              <a:rPr altLang="en-IN" dirty="0" err="1" lang="en-IN" sz="1100"/>
              <a:t>Revit</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97306"/>
            <a:ext cx="5689423" cy="600164"/>
          </a:xfrm>
          <a:prstGeom prst="rect">
            <a:avLst/>
          </a:prstGeom>
          <a:noFill/>
        </p:spPr>
        <p:txBody>
          <a:bodyPr numCol="1" rtlCol="0" wrap="square">
            <a:spAutoFit/>
          </a:bodyPr>
          <a:lstStyle/>
          <a:p>
            <a:pPr algn="just"/>
            <a:r>
              <a:rPr b="1" dirty="0" lang="en-US" sz="1100">
                <a:solidFill>
                  <a:srgbClr val="002060"/>
                </a:solidFill>
              </a:rPr>
              <a:t>Scope of Work: (MEP </a:t>
            </a:r>
            <a:r>
              <a:rPr b="1" dirty="0" err="1" lang="en-US" sz="1100">
                <a:solidFill>
                  <a:srgbClr val="002060"/>
                </a:solidFill>
              </a:rPr>
              <a:t>Modelling</a:t>
            </a:r>
            <a:r>
              <a:rPr b="1" dirty="0" lang="en-US" sz="1100">
                <a:solidFill>
                  <a:srgbClr val="002060"/>
                </a:solidFill>
              </a:rPr>
              <a:t> )</a:t>
            </a:r>
          </a:p>
          <a:p>
            <a:pPr algn="just"/>
            <a:endParaRPr b="1" dirty="0" lang="en-US" sz="1100"/>
          </a:p>
          <a:p>
            <a:pPr algn="just"/>
            <a:r>
              <a:rPr dirty="0" lang="en-US" sz="1100"/>
              <a:t>LOD 300 model developed with the help of Design CAD files . </a:t>
            </a:r>
          </a:p>
        </p:txBody>
      </p:sp>
      <p:sp>
        <p:nvSpPr>
          <p:cNvPr id="8" name="TextBox 7">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Portfolio|24</a:t>
            </a:r>
          </a:p>
        </p:txBody>
      </p:sp>
      <p:sp>
        <p:nvSpPr>
          <p:cNvPr id="9" name="TextBox 8">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0" name="TextBox 9">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pic>
        <p:nvPicPr>
          <p:cNvPr descr="Doha-Metro-Qatar-Rail-–-Elevated-Stationssss.jpg" id="11" name="Picture 10"/>
          <p:cNvPicPr>
            <a:picLocks noChangeAspect="1"/>
          </p:cNvPicPr>
          <p:nvPr/>
        </p:nvPicPr>
        <p:blipFill>
          <a:blip r:embed="rId2"/>
          <a:stretch>
            <a:fillRect/>
          </a:stretch>
        </p:blipFill>
        <p:spPr>
          <a:xfrm>
            <a:off x="5879416" y="842682"/>
            <a:ext cx="6106396" cy="2632787"/>
          </a:xfrm>
          <a:prstGeom prst="rect">
            <a:avLst/>
          </a:prstGeom>
        </p:spPr>
      </p:pic>
    </p:spTree>
    <p:extLst>
      <p:ext uri="{BB962C8B-B14F-4D97-AF65-F5344CB8AC3E}">
        <p14:creationId xmlns:p14="http://schemas.microsoft.com/office/powerpoint/2010/main" val="3940792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052350"/>
            <a:ext cx="5605377" cy="1277273"/>
          </a:xfrm>
          <a:prstGeom prst="rect">
            <a:avLst/>
          </a:prstGeom>
          <a:noFill/>
        </p:spPr>
        <p:txBody>
          <a:bodyPr numCol="1" rtlCol="0" wrap="square">
            <a:spAutoFit/>
          </a:bodyPr>
          <a:lstStyle/>
          <a:p>
            <a:r>
              <a:rPr altLang="en-IN" dirty="0" lang="en-IN" sz="1100"/>
              <a:t>Client: 		Client 2</a:t>
            </a:r>
          </a:p>
          <a:p>
            <a:r>
              <a:rPr altLang="en-IN" dirty="0" lang="en-IN" sz="1100"/>
              <a:t>Project Name: 	</a:t>
            </a:r>
            <a:r>
              <a:rPr dirty="0" lang="en-US" sz="1100"/>
              <a:t> </a:t>
            </a:r>
            <a:r>
              <a:rPr dirty="0" err="1" lang="en-US" sz="1100"/>
              <a:t>Hammad</a:t>
            </a:r>
            <a:r>
              <a:rPr dirty="0" lang="en-US" sz="1100"/>
              <a:t> Hospital Metro Station </a:t>
            </a:r>
            <a:br>
              <a:rPr altLang="en-IN" dirty="0" lang="en-IN" sz="1100"/>
            </a:br>
            <a:r>
              <a:rPr altLang="en-IN" dirty="0" lang="en-IN" sz="1100"/>
              <a:t>Project Type: 		Metro</a:t>
            </a:r>
            <a:br>
              <a:rPr altLang="en-IN" dirty="0" lang="en-IN" sz="1100"/>
            </a:br>
            <a:r>
              <a:rPr altLang="en-IN" dirty="0" lang="en-IN" sz="1100"/>
              <a:t>Location: 		Qatar</a:t>
            </a:r>
            <a:br>
              <a:rPr altLang="en-IN" dirty="0" lang="en-IN" sz="1100"/>
            </a:br>
            <a:r>
              <a:rPr altLang="en-IN" dirty="0" lang="en-IN" sz="1100"/>
              <a:t>LOD: 		300</a:t>
            </a:r>
            <a:br>
              <a:rPr altLang="en-IN" dirty="0" lang="en-IN" sz="1100"/>
            </a:br>
            <a:r>
              <a:rPr altLang="en-IN" dirty="0" lang="en-IN" sz="1100"/>
              <a:t>Area: 		-</a:t>
            </a:r>
          </a:p>
          <a:p>
            <a:r>
              <a:rPr altLang="en-IN" dirty="0" lang="en-IN" sz="1100"/>
              <a:t>Software’s Used:                   </a:t>
            </a:r>
            <a:r>
              <a:rPr altLang="en-IN" dirty="0" err="1" lang="en-IN" sz="1100"/>
              <a:t>AutoCad</a:t>
            </a:r>
            <a:r>
              <a:rPr altLang="en-IN" dirty="0" lang="en-IN" sz="1100"/>
              <a:t> &amp; </a:t>
            </a:r>
            <a:r>
              <a:rPr altLang="en-IN" dirty="0" err="1" lang="en-IN" sz="1100"/>
              <a:t>Revit</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97306"/>
            <a:ext cx="5689423" cy="600164"/>
          </a:xfrm>
          <a:prstGeom prst="rect">
            <a:avLst/>
          </a:prstGeom>
          <a:noFill/>
        </p:spPr>
        <p:txBody>
          <a:bodyPr numCol="1" rtlCol="0" wrap="square">
            <a:spAutoFit/>
          </a:bodyPr>
          <a:lstStyle/>
          <a:p>
            <a:pPr algn="just"/>
            <a:r>
              <a:rPr b="1" dirty="0" lang="en-US" sz="1100">
                <a:solidFill>
                  <a:srgbClr val="002060"/>
                </a:solidFill>
              </a:rPr>
              <a:t>Scope of Work: (MEP </a:t>
            </a:r>
            <a:r>
              <a:rPr b="1" dirty="0" err="1" lang="en-US" sz="1100">
                <a:solidFill>
                  <a:srgbClr val="002060"/>
                </a:solidFill>
              </a:rPr>
              <a:t>Modelling</a:t>
            </a:r>
            <a:r>
              <a:rPr b="1" dirty="0" lang="en-US" sz="1100">
                <a:solidFill>
                  <a:srgbClr val="002060"/>
                </a:solidFill>
              </a:rPr>
              <a:t> )</a:t>
            </a:r>
          </a:p>
          <a:p>
            <a:pPr algn="just"/>
            <a:endParaRPr b="1" dirty="0" lang="en-US" sz="1100"/>
          </a:p>
          <a:p>
            <a:pPr algn="just"/>
            <a:r>
              <a:rPr dirty="0" lang="en-US" sz="1100"/>
              <a:t>LOD 300 model developed with the help of Design CAD files . </a:t>
            </a:r>
          </a:p>
        </p:txBody>
      </p:sp>
      <p:sp>
        <p:nvSpPr>
          <p:cNvPr id="8" name="TextBox 7">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Portfolio|25</a:t>
            </a:r>
          </a:p>
        </p:txBody>
      </p:sp>
      <p:sp>
        <p:nvSpPr>
          <p:cNvPr id="9" name="TextBox 8">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0" name="TextBox 9">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pic>
        <p:nvPicPr>
          <p:cNvPr descr="m143-operate-from-hamad-hospital-metro-station-entrance-3-qatar-shutterstock_1579218586.jpg" id="11" name="Picture 10"/>
          <p:cNvPicPr>
            <a:picLocks noChangeAspect="1"/>
          </p:cNvPicPr>
          <p:nvPr/>
        </p:nvPicPr>
        <p:blipFill>
          <a:blip r:embed="rId2"/>
          <a:stretch>
            <a:fillRect/>
          </a:stretch>
        </p:blipFill>
        <p:spPr>
          <a:xfrm>
            <a:off x="6436660" y="719111"/>
            <a:ext cx="4625356" cy="3042998"/>
          </a:xfrm>
          <a:prstGeom prst="rect">
            <a:avLst/>
          </a:prstGeom>
        </p:spPr>
      </p:pic>
    </p:spTree>
    <p:extLst>
      <p:ext uri="{BB962C8B-B14F-4D97-AF65-F5344CB8AC3E}">
        <p14:creationId xmlns:p14="http://schemas.microsoft.com/office/powerpoint/2010/main" val="1018847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676803" y="1037402"/>
            <a:ext cx="10791297"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pPr>
            <a:r>
              <a:rPr b="1" dirty="0" lang="en-US" sz="6600">
                <a:solidFill>
                  <a:srgbClr val="002060"/>
                </a:solidFill>
                <a:latin charset="0" panose="020B0502020202020204" pitchFamily="34" typeface="Century Gothic"/>
                <a:cs charset="0" panose="020F0502020204030204" pitchFamily="34" typeface="Dreaming Outloud Pro"/>
              </a:rPr>
              <a:t>INDUSTRIAL</a:t>
            </a:r>
          </a:p>
        </p:txBody>
      </p:sp>
      <p:sp>
        <p:nvSpPr>
          <p:cNvPr id="5" name="TextBox 4">
            <a:extLst>
              <a:ext uri="{FF2B5EF4-FFF2-40B4-BE49-F238E27FC236}">
                <a16:creationId xmlns:a16="http://schemas.microsoft.com/office/drawing/2014/main" id="{025C6F51-59B9-D032-64E7-0BC31C50F607}"/>
              </a:ext>
            </a:extLst>
          </p:cNvPr>
          <p:cNvSpPr txBox="1"/>
          <p:nvPr/>
        </p:nvSpPr>
        <p:spPr>
          <a:xfrm>
            <a:off x="10598386" y="6521986"/>
            <a:ext cx="981359" cy="215444"/>
          </a:xfrm>
          <a:prstGeom prst="rect">
            <a:avLst/>
          </a:prstGeom>
          <a:noFill/>
        </p:spPr>
        <p:txBody>
          <a:bodyPr numCol="1" rtlCol="0" wrap="none">
            <a:spAutoFit/>
          </a:bodyPr>
          <a:lstStyle/>
          <a:p>
            <a:r>
              <a:rPr dirty="0" lang="en-US" sz="800">
                <a:solidFill>
                  <a:schemeClr val="bg2">
                    <a:lumMod val="50000"/>
                  </a:schemeClr>
                </a:solidFill>
              </a:rPr>
              <a:t>Firm Portfolio126</a:t>
            </a:r>
          </a:p>
        </p:txBody>
      </p:sp>
      <p:sp>
        <p:nvSpPr>
          <p:cNvPr id="6" name="TextBox 5">
            <a:extLst>
              <a:ext uri="{FF2B5EF4-FFF2-40B4-BE49-F238E27FC236}">
                <a16:creationId xmlns:a16="http://schemas.microsoft.com/office/drawing/2014/main" id="{9BCA084D-52EA-986C-80D0-EE60871BBEE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Tree>
    <p:extLst>
      <p:ext uri="{BB962C8B-B14F-4D97-AF65-F5344CB8AC3E}">
        <p14:creationId xmlns:p14="http://schemas.microsoft.com/office/powerpoint/2010/main" val="6786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Virtual Building Studios </a:t>
            </a:r>
          </a:p>
          <a:p>
            <a:r>
              <a:rPr altLang="en-IN" dirty="0" lang="en-IN" sz="1100"/>
              <a:t>Project Name: 	MEP Project-1</a:t>
            </a:r>
            <a:br>
              <a:rPr altLang="en-IN" dirty="0" lang="en-IN" sz="1100"/>
            </a:br>
            <a:r>
              <a:rPr altLang="en-IN" dirty="0" lang="en-IN" sz="1100"/>
              <a:t>Project Type: 		Industrial</a:t>
            </a:r>
            <a:br>
              <a:rPr altLang="en-IN" dirty="0" lang="en-IN" sz="1100"/>
            </a:br>
            <a:r>
              <a:rPr altLang="en-IN" dirty="0" lang="en-IN" sz="1100"/>
              <a:t>Location: 		Brazil</a:t>
            </a:r>
            <a:br>
              <a:rPr altLang="en-IN" dirty="0" lang="en-IN" sz="1100"/>
            </a:br>
            <a:r>
              <a:rPr altLang="en-IN" dirty="0" lang="en-IN" sz="1100"/>
              <a:t>LOD: 		300</a:t>
            </a:r>
            <a:br>
              <a:rPr altLang="en-IN" dirty="0" lang="en-IN" sz="1100"/>
            </a:br>
            <a:r>
              <a:rPr altLang="en-IN" dirty="0" lang="en-IN" sz="1100"/>
              <a:t>Area: 		12,500 Sqmts </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0" y="409540"/>
            <a:ext cx="5497813"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05377" cy="769441"/>
          </a:xfrm>
          <a:prstGeom prst="rect">
            <a:avLst/>
          </a:prstGeom>
          <a:noFill/>
        </p:spPr>
        <p:txBody>
          <a:bodyPr numCol="1" rtlCol="0" wrap="square">
            <a:spAutoFit/>
          </a:bodyPr>
          <a:lstStyle/>
          <a:p>
            <a:pPr algn="just"/>
            <a:r>
              <a:rPr b="1" dirty="0" lang="en-US" sz="1100">
                <a:solidFill>
                  <a:srgbClr val="002060"/>
                </a:solidFill>
              </a:rPr>
              <a:t>Scope of Work: (MEPF Modelling )</a:t>
            </a:r>
          </a:p>
          <a:p>
            <a:pPr algn="just"/>
            <a:endParaRPr b="1" dirty="0" lang="en-US" sz="1100"/>
          </a:p>
          <a:p>
            <a:pPr algn="just"/>
            <a:r>
              <a:rPr dirty="0" lang="en-US" sz="1100"/>
              <a:t>Client is from Brazil, LOD 300 model developed with the help of Lidar Scan files. It’s a Pharma industry. Created basic families.</a:t>
            </a:r>
          </a:p>
        </p:txBody>
      </p:sp>
      <p:sp>
        <p:nvSpPr>
          <p:cNvPr id="9" name="TextBox 8">
            <a:extLst>
              <a:ext uri="{FF2B5EF4-FFF2-40B4-BE49-F238E27FC236}">
                <a16:creationId xmlns:a16="http://schemas.microsoft.com/office/drawing/2014/main" id="{025C6F51-59B9-D032-64E7-0BC31C50F607}"/>
              </a:ext>
            </a:extLst>
          </p:cNvPr>
          <p:cNvSpPr txBox="1"/>
          <p:nvPr/>
        </p:nvSpPr>
        <p:spPr>
          <a:xfrm>
            <a:off x="10598386" y="6521986"/>
            <a:ext cx="981359" cy="215444"/>
          </a:xfrm>
          <a:prstGeom prst="rect">
            <a:avLst/>
          </a:prstGeom>
          <a:noFill/>
        </p:spPr>
        <p:txBody>
          <a:bodyPr numCol="1" rtlCol="0" wrap="none">
            <a:spAutoFit/>
          </a:bodyPr>
          <a:lstStyle/>
          <a:p>
            <a:r>
              <a:rPr dirty="0" lang="en-US" sz="800">
                <a:solidFill>
                  <a:schemeClr val="bg2">
                    <a:lumMod val="50000"/>
                  </a:schemeClr>
                </a:solidFill>
              </a:rPr>
              <a:t>Firm Portfolio127</a:t>
            </a:r>
          </a:p>
        </p:txBody>
      </p:sp>
      <p:sp>
        <p:nvSpPr>
          <p:cNvPr id="10" name="TextBox 9">
            <a:extLst>
              <a:ext uri="{FF2B5EF4-FFF2-40B4-BE49-F238E27FC236}">
                <a16:creationId xmlns:a16="http://schemas.microsoft.com/office/drawing/2014/main" id="{9BCA084D-52EA-986C-80D0-EE60871BBEE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1193658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Client-3</a:t>
            </a:r>
          </a:p>
          <a:p>
            <a:r>
              <a:rPr altLang="en-IN" dirty="0" lang="en-IN" sz="1100"/>
              <a:t>Project Name: 	US Rig-19</a:t>
            </a:r>
            <a:br>
              <a:rPr altLang="en-IN" dirty="0" lang="en-IN" sz="1100"/>
            </a:br>
            <a:r>
              <a:rPr altLang="en-IN" dirty="0" lang="en-IN" sz="1100"/>
              <a:t>Project Type: 		Industrial</a:t>
            </a:r>
            <a:br>
              <a:rPr altLang="en-IN" dirty="0" lang="en-IN" sz="1100"/>
            </a:br>
            <a:r>
              <a:rPr altLang="en-IN" dirty="0" lang="en-IN" sz="1100"/>
              <a:t>Location: 		US</a:t>
            </a:r>
            <a:br>
              <a:rPr altLang="en-IN" dirty="0" lang="en-IN" sz="1100"/>
            </a:br>
            <a:r>
              <a:rPr altLang="en-IN" dirty="0" lang="en-IN" sz="1100"/>
              <a:t>LOD: 		300 ( Modelling )</a:t>
            </a:r>
            <a:br>
              <a:rPr altLang="en-IN" dirty="0" lang="en-IN" sz="1100"/>
            </a:br>
            <a:r>
              <a:rPr altLang="en-IN" dirty="0" lang="en-IN" sz="1100"/>
              <a:t>Area: 		NA</a:t>
            </a:r>
            <a:br>
              <a:rPr altLang="en-IN" dirty="0" lang="en-IN" sz="1100"/>
            </a:br>
            <a:r>
              <a:rPr altLang="en-IN" dirty="0" lang="en-IN" sz="1100"/>
              <a:t>Software’s Used: 	Cyclone, </a:t>
            </a:r>
            <a:r>
              <a:rPr altLang="en-IN" dirty="0" err="1" lang="en-IN" sz="1100"/>
              <a:t>Revit</a:t>
            </a:r>
            <a:r>
              <a:rPr altLang="en-IN" dirty="0" lang="en-IN" sz="1100"/>
              <a:t> &amp; Recap</a:t>
            </a: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00484"/>
            <a:ext cx="5605377" cy="769441"/>
          </a:xfrm>
          <a:prstGeom prst="rect">
            <a:avLst/>
          </a:prstGeom>
          <a:noFill/>
        </p:spPr>
        <p:txBody>
          <a:bodyPr numCol="1" rtlCol="0" wrap="square">
            <a:spAutoFit/>
          </a:bodyPr>
          <a:lstStyle/>
          <a:p>
            <a:pPr algn="just"/>
            <a:r>
              <a:rPr b="1" dirty="0" lang="en-US" sz="1100">
                <a:solidFill>
                  <a:srgbClr val="002060"/>
                </a:solidFill>
              </a:rPr>
              <a:t>Scope of Work: (Architectural, Structural, MEPF </a:t>
            </a:r>
            <a:r>
              <a:rPr b="1" dirty="0" err="1" lang="en-US" sz="1100">
                <a:solidFill>
                  <a:srgbClr val="002060"/>
                </a:solidFill>
              </a:rPr>
              <a:t>Modelling</a:t>
            </a:r>
            <a:r>
              <a:rPr b="1" dirty="0" lang="en-US" sz="1100">
                <a:solidFill>
                  <a:srgbClr val="002060"/>
                </a:solidFill>
              </a:rPr>
              <a:t>)</a:t>
            </a:r>
          </a:p>
          <a:p>
            <a:pPr algn="just"/>
            <a:endParaRPr b="1" dirty="0" lang="en-US" sz="1100"/>
          </a:p>
          <a:p>
            <a:pPr algn="just"/>
            <a:r>
              <a:rPr dirty="0" lang="en-US" sz="1100"/>
              <a:t>Client’s final requirement is to develop LOD 300 model with the help of Scan Data ( LIDAR Scan Data). </a:t>
            </a:r>
          </a:p>
        </p:txBody>
      </p:sp>
      <p:sp>
        <p:nvSpPr>
          <p:cNvPr id="8" name="TextBox 7">
            <a:extLst>
              <a:ext uri="{FF2B5EF4-FFF2-40B4-BE49-F238E27FC236}">
                <a16:creationId xmlns:a16="http://schemas.microsoft.com/office/drawing/2014/main" id="{025C6F51-59B9-D032-64E7-0BC31C50F607}"/>
              </a:ext>
            </a:extLst>
          </p:cNvPr>
          <p:cNvSpPr txBox="1"/>
          <p:nvPr/>
        </p:nvSpPr>
        <p:spPr>
          <a:xfrm>
            <a:off x="10598386" y="6521986"/>
            <a:ext cx="981359" cy="215444"/>
          </a:xfrm>
          <a:prstGeom prst="rect">
            <a:avLst/>
          </a:prstGeom>
          <a:noFill/>
        </p:spPr>
        <p:txBody>
          <a:bodyPr numCol="1" rtlCol="0" wrap="none">
            <a:spAutoFit/>
          </a:bodyPr>
          <a:lstStyle/>
          <a:p>
            <a:r>
              <a:rPr dirty="0" lang="en-US" sz="800">
                <a:solidFill>
                  <a:schemeClr val="bg2">
                    <a:lumMod val="50000"/>
                  </a:schemeClr>
                </a:solidFill>
              </a:rPr>
              <a:t>Firm Portfolio128</a:t>
            </a:r>
          </a:p>
        </p:txBody>
      </p:sp>
      <p:sp>
        <p:nvSpPr>
          <p:cNvPr id="9" name="TextBox 8">
            <a:extLst>
              <a:ext uri="{FF2B5EF4-FFF2-40B4-BE49-F238E27FC236}">
                <a16:creationId xmlns:a16="http://schemas.microsoft.com/office/drawing/2014/main" id="{9BCA084D-52EA-986C-80D0-EE60871BBEE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id="10" name="Picture 9">
            <a:extLst>
              <a:ext uri="{FF2B5EF4-FFF2-40B4-BE49-F238E27FC236}">
                <a16:creationId xmlns:a16="http://schemas.microsoft.com/office/drawing/2014/main" id="{B8991F9D-2074-6652-CFCA-DDE8D20AD438}"/>
              </a:ext>
            </a:extLst>
          </p:cNvPr>
          <p:cNvPicPr>
            <a:picLocks noChangeAspect="1"/>
          </p:cNvPicPr>
          <p:nvPr/>
        </p:nvPicPr>
        <p:blipFill>
          <a:blip r:embed="rId2"/>
          <a:srcRect l="12061" r="12061"/>
          <a:stretch/>
        </p:blipFill>
        <p:spPr>
          <a:xfrm>
            <a:off x="6095999" y="449520"/>
            <a:ext cx="5124451" cy="3419976"/>
          </a:xfrm>
          <a:prstGeom prst="rect">
            <a:avLst/>
          </a:prstGeom>
        </p:spPr>
      </p:pic>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342435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Virtual Building Studios </a:t>
            </a:r>
          </a:p>
          <a:p>
            <a:r>
              <a:rPr altLang="en-IN" dirty="0" lang="en-IN" sz="1100"/>
              <a:t>Project Name: 	Project-1</a:t>
            </a:r>
            <a:br>
              <a:rPr altLang="en-IN" dirty="0" lang="en-IN" sz="1100"/>
            </a:br>
            <a:r>
              <a:rPr altLang="en-IN" dirty="0" lang="en-IN" sz="1100"/>
              <a:t>Project Type: 		Medical Industry</a:t>
            </a:r>
            <a:br>
              <a:rPr altLang="en-IN" dirty="0" lang="en-IN" sz="1100"/>
            </a:br>
            <a:r>
              <a:rPr altLang="en-IN" dirty="0" lang="en-IN" sz="1100"/>
              <a:t>Location: 		Brazil</a:t>
            </a:r>
            <a:br>
              <a:rPr altLang="en-IN" dirty="0" lang="en-IN" sz="1100"/>
            </a:br>
            <a:r>
              <a:rPr altLang="en-IN" dirty="0" lang="en-IN" sz="1100"/>
              <a:t>LOD: 		300</a:t>
            </a:r>
            <a:br>
              <a:rPr altLang="en-IN" dirty="0" lang="en-IN" sz="1100"/>
            </a:br>
            <a:r>
              <a:rPr altLang="en-IN" dirty="0" lang="en-IN" sz="1100"/>
              <a:t>Area: 		12,500 </a:t>
            </a:r>
            <a:r>
              <a:rPr altLang="en-IN" dirty="0" err="1" lang="en-IN" sz="1100"/>
              <a:t>Sqmts</a:t>
            </a:r>
            <a:r>
              <a:rPr altLang="en-IN" dirty="0" lang="en-IN" sz="1100"/>
              <a:t> </a:t>
            </a:r>
          </a:p>
          <a:p>
            <a:r>
              <a:rPr altLang="en-IN" dirty="0" lang="en-IN" sz="1100"/>
              <a:t>Software’s Used: 	</a:t>
            </a:r>
            <a:r>
              <a:rPr altLang="en-IN" dirty="0" err="1" lang="en-IN" sz="1100"/>
              <a:t>Revit</a:t>
            </a:r>
            <a:r>
              <a:rPr altLang="en-IN" dirty="0" lang="en-IN" sz="1100"/>
              <a:t> &amp; Recap</a:t>
            </a: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00484"/>
            <a:ext cx="5605377" cy="769441"/>
          </a:xfrm>
          <a:prstGeom prst="rect">
            <a:avLst/>
          </a:prstGeom>
          <a:noFill/>
        </p:spPr>
        <p:txBody>
          <a:bodyPr numCol="1" rtlCol="0" wrap="square">
            <a:spAutoFit/>
          </a:bodyPr>
          <a:lstStyle/>
          <a:p>
            <a:pPr algn="just"/>
            <a:r>
              <a:rPr b="1" dirty="0" lang="en-US" sz="1100">
                <a:solidFill>
                  <a:srgbClr val="002060"/>
                </a:solidFill>
              </a:rPr>
              <a:t>Scope of Work: ( MEP </a:t>
            </a:r>
            <a:r>
              <a:rPr b="1" dirty="0" err="1" lang="en-US" sz="1100">
                <a:solidFill>
                  <a:srgbClr val="002060"/>
                </a:solidFill>
              </a:rPr>
              <a:t>Modelling</a:t>
            </a:r>
            <a:r>
              <a:rPr b="1" dirty="0" lang="en-US" sz="1100">
                <a:solidFill>
                  <a:srgbClr val="002060"/>
                </a:solidFill>
              </a:rPr>
              <a:t> )</a:t>
            </a:r>
          </a:p>
          <a:p>
            <a:pPr algn="just"/>
            <a:endParaRPr b="1" dirty="0" lang="en-US" sz="1100"/>
          </a:p>
          <a:p>
            <a:pPr algn="just"/>
            <a:r>
              <a:rPr dirty="0" lang="en-US" sz="1100"/>
              <a:t>Client is from Brazil, LOD 300 model developed with the help of </a:t>
            </a:r>
            <a:r>
              <a:rPr dirty="0" err="1" lang="en-US" sz="1100"/>
              <a:t>Lidar</a:t>
            </a:r>
            <a:r>
              <a:rPr dirty="0" lang="en-US" sz="1100"/>
              <a:t> Scan files. It’s a </a:t>
            </a:r>
            <a:r>
              <a:rPr dirty="0" err="1" lang="en-US" sz="1100"/>
              <a:t>Pharma</a:t>
            </a:r>
            <a:r>
              <a:rPr dirty="0" lang="en-US" sz="1100"/>
              <a:t> industry. Created basic families.</a:t>
            </a:r>
          </a:p>
        </p:txBody>
      </p:sp>
      <p:sp>
        <p:nvSpPr>
          <p:cNvPr id="8" name="TextBox 7">
            <a:extLst>
              <a:ext uri="{FF2B5EF4-FFF2-40B4-BE49-F238E27FC236}">
                <a16:creationId xmlns:a16="http://schemas.microsoft.com/office/drawing/2014/main" id="{025C6F51-59B9-D032-64E7-0BC31C50F607}"/>
              </a:ext>
            </a:extLst>
          </p:cNvPr>
          <p:cNvSpPr txBox="1"/>
          <p:nvPr/>
        </p:nvSpPr>
        <p:spPr>
          <a:xfrm>
            <a:off x="10598386" y="6521986"/>
            <a:ext cx="981359" cy="215444"/>
          </a:xfrm>
          <a:prstGeom prst="rect">
            <a:avLst/>
          </a:prstGeom>
          <a:noFill/>
        </p:spPr>
        <p:txBody>
          <a:bodyPr numCol="1" rtlCol="0" wrap="none">
            <a:spAutoFit/>
          </a:bodyPr>
          <a:lstStyle/>
          <a:p>
            <a:r>
              <a:rPr dirty="0" lang="en-US" sz="800">
                <a:solidFill>
                  <a:schemeClr val="bg2">
                    <a:lumMod val="50000"/>
                  </a:schemeClr>
                </a:solidFill>
              </a:rPr>
              <a:t>Firm Portfolio129</a:t>
            </a:r>
          </a:p>
        </p:txBody>
      </p:sp>
      <p:sp>
        <p:nvSpPr>
          <p:cNvPr id="9" name="TextBox 8">
            <a:extLst>
              <a:ext uri="{FF2B5EF4-FFF2-40B4-BE49-F238E27FC236}">
                <a16:creationId xmlns:a16="http://schemas.microsoft.com/office/drawing/2014/main" id="{9BCA084D-52EA-986C-80D0-EE60871BBEE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descr="A 3d rendering of a building  Description automatically generated with medium confidence" id="10" name="Picture 9">
            <a:extLst>
              <a:ext uri="{FF2B5EF4-FFF2-40B4-BE49-F238E27FC236}">
                <a16:creationId xmlns:a16="http://schemas.microsoft.com/office/drawing/2014/main" id="{F2F52737-CCC3-2E26-64BE-BA76F7E9DBDA}"/>
              </a:ext>
            </a:extLst>
          </p:cNvPr>
          <p:cNvPicPr>
            <a:picLocks noChangeAspect="1"/>
          </p:cNvPicPr>
          <p:nvPr/>
        </p:nvPicPr>
        <p:blipFill>
          <a:blip r:embed="rId2"/>
          <a:srcRect l="2856" r="4345"/>
          <a:stretch>
            <a:fillRect/>
          </a:stretch>
        </p:blipFill>
        <p:spPr>
          <a:xfrm>
            <a:off x="5848350" y="735450"/>
            <a:ext cx="2943225" cy="2499955"/>
          </a:xfrm>
          <a:prstGeom prst="rect">
            <a:avLst/>
          </a:prstGeom>
        </p:spPr>
      </p:pic>
      <p:pic>
        <p:nvPicPr>
          <p:cNvPr descr="Blue drawing of a blueprint of a machine  Description automatically generated" id="11" name="Picture 10">
            <a:extLst>
              <a:ext uri="{FF2B5EF4-FFF2-40B4-BE49-F238E27FC236}">
                <a16:creationId xmlns:a16="http://schemas.microsoft.com/office/drawing/2014/main" id="{1C0781DB-D3A0-748F-AC98-CA4D984FADC9}"/>
              </a:ext>
            </a:extLst>
          </p:cNvPr>
          <p:cNvPicPr>
            <a:picLocks noChangeAspect="1"/>
          </p:cNvPicPr>
          <p:nvPr/>
        </p:nvPicPr>
        <p:blipFill>
          <a:blip r:embed="rId3"/>
          <a:srcRect b="5220" l="6005" r="5436"/>
          <a:stretch>
            <a:fillRect/>
          </a:stretch>
        </p:blipFill>
        <p:spPr>
          <a:xfrm>
            <a:off x="8869568" y="714375"/>
            <a:ext cx="3255757" cy="2486025"/>
          </a:xfrm>
          <a:prstGeom prst="rect">
            <a:avLst/>
          </a:prstGeom>
        </p:spPr>
      </p:pic>
      <p:sp>
        <p:nvSpPr>
          <p:cNvPr id="12" name="TextBox 11">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310492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667279" y="754744"/>
            <a:ext cx="4938102"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r>
              <a:rPr b="1" lang="en-US" sz="4000">
                <a:solidFill>
                  <a:srgbClr val="002060"/>
                </a:solidFill>
                <a:latin charset="0" panose="020B0502020202020204" pitchFamily="34" typeface="Century Gothic"/>
                <a:cs charset="0" panose="020F0502020204030204" pitchFamily="34" typeface="Dreaming Outloud Pro"/>
              </a:rPr>
              <a:t>Our expertise</a:t>
            </a:r>
            <a:endParaRPr b="1" dirty="0" lang="en-US" sz="4000">
              <a:solidFill>
                <a:srgbClr val="002060"/>
              </a:solidFill>
              <a:latin charset="0" panose="020B0502020202020204" pitchFamily="34" typeface="Century Gothic"/>
              <a:cs charset="0" panose="020F0502020204030204" pitchFamily="34" typeface="Dreaming Outloud Pro"/>
            </a:endParaRP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627961"/>
            <a:ext cx="0" cy="546436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484344"/>
            <a:ext cx="5605377" cy="938719"/>
          </a:xfrm>
          <a:prstGeom prst="rect">
            <a:avLst/>
          </a:prstGeom>
          <a:noFill/>
        </p:spPr>
        <p:txBody>
          <a:bodyPr numCol="1" rtlCol="0" wrap="square">
            <a:spAutoFit/>
          </a:bodyPr>
          <a:lstStyle/>
          <a:p>
            <a:pPr algn="just"/>
            <a:r>
              <a:rPr b="1" dirty="0" lang="en-US" sz="1100">
                <a:solidFill>
                  <a:srgbClr val="002060"/>
                </a:solidFill>
              </a:rPr>
              <a:t>10 F</a:t>
            </a:r>
            <a:r>
              <a:rPr b="1" dirty="0" lang="en-US" sz="1100">
                <a:solidFill>
                  <a:srgbClr val="FF0000"/>
                </a:solidFill>
              </a:rPr>
              <a:t>O</a:t>
            </a:r>
            <a:r>
              <a:rPr b="1" dirty="0" lang="en-US" sz="1100">
                <a:solidFill>
                  <a:srgbClr val="002060"/>
                </a:solidFill>
              </a:rPr>
              <a:t>UR </a:t>
            </a:r>
            <a:r>
              <a:rPr dirty="0" lang="en-US" sz="1100"/>
              <a:t>expertise lay in hiring of talented, Modellers, outstanding experts and passionate partners. We encourage our people to bring out their marvels and valuable ideas, we encourage our architects and engineers to work together combining their knowledge from different disciplines practicing modelling at a high level of quality. </a:t>
            </a:r>
            <a:endParaRPr b="1" dirty="0" lang="en-US" sz="1100"/>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0" y="861237"/>
            <a:ext cx="5381090"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8" y="5492460"/>
            <a:ext cx="5605377" cy="430887"/>
          </a:xfrm>
          <a:prstGeom prst="rect">
            <a:avLst/>
          </a:prstGeom>
          <a:noFill/>
        </p:spPr>
        <p:txBody>
          <a:bodyPr numCol="1" rtlCol="0" wrap="square">
            <a:spAutoFit/>
          </a:bodyPr>
          <a:lstStyle/>
          <a:p>
            <a:pPr algn="just"/>
            <a:r>
              <a:rPr b="1" dirty="0" lang="en-US" sz="1100">
                <a:solidFill>
                  <a:srgbClr val="002060"/>
                </a:solidFill>
              </a:rPr>
              <a:t>10 F</a:t>
            </a:r>
            <a:r>
              <a:rPr b="1" dirty="0" lang="en-US" sz="1100">
                <a:solidFill>
                  <a:srgbClr val="FF0000"/>
                </a:solidFill>
              </a:rPr>
              <a:t>O</a:t>
            </a:r>
            <a:r>
              <a:rPr b="1" dirty="0" lang="en-US" sz="1100">
                <a:solidFill>
                  <a:srgbClr val="002060"/>
                </a:solidFill>
              </a:rPr>
              <a:t>UR </a:t>
            </a:r>
            <a:r>
              <a:rPr dirty="0" lang="en-US" sz="1100"/>
              <a:t>offers progressive architectural, structural and mep modelling from concept design through to detail design and construction plans. </a:t>
            </a:r>
            <a:endParaRPr b="1" dirty="0" lang="en-US" sz="1100"/>
          </a:p>
        </p:txBody>
      </p:sp>
      <p:sp>
        <p:nvSpPr>
          <p:cNvPr id="9" name="TextBox 8">
            <a:extLst>
              <a:ext uri="{FF2B5EF4-FFF2-40B4-BE49-F238E27FC236}">
                <a16:creationId xmlns:a16="http://schemas.microsoft.com/office/drawing/2014/main" id="{8BA03E04-58AA-89E1-9DA5-BDEDAF4BE324}"/>
              </a:ext>
            </a:extLst>
          </p:cNvPr>
          <p:cNvSpPr txBox="1"/>
          <p:nvPr/>
        </p:nvSpPr>
        <p:spPr>
          <a:xfrm>
            <a:off x="1065776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Portfolio|3</a:t>
            </a:r>
          </a:p>
        </p:txBody>
      </p:sp>
      <p:sp>
        <p:nvSpPr>
          <p:cNvPr id="10" name="TextBox 9">
            <a:extLst>
              <a:ext uri="{FF2B5EF4-FFF2-40B4-BE49-F238E27FC236}">
                <a16:creationId xmlns:a16="http://schemas.microsoft.com/office/drawing/2014/main" id="{5B486DC2-64EA-D984-7AC8-BFDD5B5028D3}"/>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b="1"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b="1" dirty="0" lang="en-US" sz="1100"/>
              <a:t>2.   SCAN TO BIM MODELLING SERVICES</a:t>
            </a:r>
          </a:p>
          <a:p>
            <a:pPr algn="just"/>
            <a:r>
              <a:rPr b="1" dirty="0" lang="en-US" sz="1100"/>
              <a:t>3.   GIS</a:t>
            </a:r>
          </a:p>
          <a:p>
            <a:pPr algn="just"/>
            <a:r>
              <a:rPr b="1" dirty="0" lang="en-US" sz="1100"/>
              <a:t>4.   BIM RESOURCE MANAGEMENT</a:t>
            </a:r>
          </a:p>
        </p:txBody>
      </p:sp>
    </p:spTree>
    <p:extLst>
      <p:ext uri="{BB962C8B-B14F-4D97-AF65-F5344CB8AC3E}">
        <p14:creationId xmlns:p14="http://schemas.microsoft.com/office/powerpoint/2010/main" val="2395562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676803" y="970494"/>
            <a:ext cx="10791297"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pPr>
            <a:r>
              <a:rPr b="1" dirty="0" lang="en-US" sz="6600">
                <a:solidFill>
                  <a:srgbClr val="002060"/>
                </a:solidFill>
                <a:latin charset="0" panose="020B0502020202020204" pitchFamily="34" typeface="Century Gothic"/>
                <a:cs charset="0" panose="020F0502020204030204" pitchFamily="34" typeface="Dreaming Outloud Pro"/>
              </a:rPr>
              <a:t>INFRA STRUCTURE</a:t>
            </a:r>
          </a:p>
        </p:txBody>
      </p:sp>
      <p:sp>
        <p:nvSpPr>
          <p:cNvPr id="5" name="TextBox 4">
            <a:extLst>
              <a:ext uri="{FF2B5EF4-FFF2-40B4-BE49-F238E27FC236}">
                <a16:creationId xmlns:a16="http://schemas.microsoft.com/office/drawing/2014/main" id="{025C6F51-59B9-D032-64E7-0BC31C50F607}"/>
              </a:ext>
            </a:extLst>
          </p:cNvPr>
          <p:cNvSpPr txBox="1"/>
          <p:nvPr/>
        </p:nvSpPr>
        <p:spPr>
          <a:xfrm>
            <a:off x="10598386" y="6521986"/>
            <a:ext cx="981359" cy="215444"/>
          </a:xfrm>
          <a:prstGeom prst="rect">
            <a:avLst/>
          </a:prstGeom>
          <a:noFill/>
        </p:spPr>
        <p:txBody>
          <a:bodyPr numCol="1" rtlCol="0" wrap="none">
            <a:spAutoFit/>
          </a:bodyPr>
          <a:lstStyle/>
          <a:p>
            <a:r>
              <a:rPr dirty="0" lang="en-US" sz="800">
                <a:solidFill>
                  <a:schemeClr val="bg2">
                    <a:lumMod val="50000"/>
                  </a:schemeClr>
                </a:solidFill>
              </a:rPr>
              <a:t>Firm Portfolio130</a:t>
            </a:r>
          </a:p>
        </p:txBody>
      </p:sp>
      <p:sp>
        <p:nvSpPr>
          <p:cNvPr id="6" name="TextBox 5">
            <a:extLst>
              <a:ext uri="{FF2B5EF4-FFF2-40B4-BE49-F238E27FC236}">
                <a16:creationId xmlns:a16="http://schemas.microsoft.com/office/drawing/2014/main" id="{9BCA084D-52EA-986C-80D0-EE60871BBEE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Tree>
    <p:extLst>
      <p:ext uri="{BB962C8B-B14F-4D97-AF65-F5344CB8AC3E}">
        <p14:creationId xmlns:p14="http://schemas.microsoft.com/office/powerpoint/2010/main" val="4143130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Geoshot Technologies</a:t>
            </a:r>
          </a:p>
          <a:p>
            <a:r>
              <a:rPr altLang="en-IN" dirty="0" lang="en-IN" sz="1100"/>
              <a:t>Project Name: 	Qatar New Port</a:t>
            </a:r>
            <a:br>
              <a:rPr altLang="en-IN" dirty="0" lang="en-IN" sz="1100"/>
            </a:br>
            <a:r>
              <a:rPr altLang="en-IN" dirty="0" lang="en-IN" sz="1100"/>
              <a:t>Project Type: 		Infrastructure</a:t>
            </a:r>
            <a:br>
              <a:rPr altLang="en-IN" dirty="0" lang="en-IN" sz="1100"/>
            </a:br>
            <a:r>
              <a:rPr altLang="en-IN" dirty="0" lang="en-IN" sz="1100"/>
              <a:t>Location: 		Qatar</a:t>
            </a:r>
            <a:br>
              <a:rPr altLang="en-IN" dirty="0" lang="en-IN" sz="1100"/>
            </a:br>
            <a:r>
              <a:rPr altLang="en-IN" dirty="0" lang="en-IN" sz="1100"/>
              <a:t>LOD: 		300</a:t>
            </a:r>
            <a:br>
              <a:rPr altLang="en-IN" dirty="0" lang="en-IN" sz="1100"/>
            </a:br>
            <a:r>
              <a:rPr altLang="en-IN" dirty="0" lang="en-IN" sz="1100"/>
              <a:t>Area: 		NA</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0" y="409540"/>
            <a:ext cx="5581880"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3" cy="769441"/>
          </a:xfrm>
          <a:prstGeom prst="rect">
            <a:avLst/>
          </a:prstGeom>
          <a:noFill/>
        </p:spPr>
        <p:txBody>
          <a:bodyPr numCol="1" rtlCol="0" wrap="square">
            <a:spAutoFit/>
          </a:bodyPr>
          <a:lstStyle/>
          <a:p>
            <a:pPr algn="just"/>
            <a:r>
              <a:rPr b="1" dirty="0" lang="en-US" sz="1100">
                <a:solidFill>
                  <a:srgbClr val="002060"/>
                </a:solidFill>
              </a:rPr>
              <a:t>Scope of Work: ( Architectural &amp; Structural Modelling)</a:t>
            </a:r>
          </a:p>
          <a:p>
            <a:pPr algn="just"/>
            <a:endParaRPr b="1" dirty="0" lang="en-US" sz="1100"/>
          </a:p>
          <a:p>
            <a:pPr algn="just"/>
            <a:r>
              <a:rPr dirty="0" lang="en-US" sz="1100"/>
              <a:t>LOD 300 model developed with the help of Design CAD files. Schedules extracted from Revit and generated 2D Detail Design drawings. </a:t>
            </a:r>
          </a:p>
        </p:txBody>
      </p:sp>
      <p:sp>
        <p:nvSpPr>
          <p:cNvPr id="9" name="TextBox 8">
            <a:extLst>
              <a:ext uri="{FF2B5EF4-FFF2-40B4-BE49-F238E27FC236}">
                <a16:creationId xmlns:a16="http://schemas.microsoft.com/office/drawing/2014/main" id="{31FC84FA-AEB9-44BD-D9DC-0E3A4DD4D054}"/>
              </a:ext>
            </a:extLst>
          </p:cNvPr>
          <p:cNvSpPr txBox="1"/>
          <p:nvPr/>
        </p:nvSpPr>
        <p:spPr>
          <a:xfrm>
            <a:off x="1068062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Portfolio|31</a:t>
            </a:r>
          </a:p>
        </p:txBody>
      </p:sp>
      <p:sp>
        <p:nvSpPr>
          <p:cNvPr id="10" name="TextBox 9">
            <a:extLst>
              <a:ext uri="{FF2B5EF4-FFF2-40B4-BE49-F238E27FC236}">
                <a16:creationId xmlns:a16="http://schemas.microsoft.com/office/drawing/2014/main" id="{4D1167B6-2D1A-AD5D-590B-829C5B6744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1046162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SCAN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23630"/>
            <a:ext cx="5605377" cy="1277273"/>
          </a:xfrm>
          <a:prstGeom prst="rect">
            <a:avLst/>
          </a:prstGeom>
          <a:noFill/>
        </p:spPr>
        <p:txBody>
          <a:bodyPr numCol="1" rtlCol="0" wrap="square">
            <a:spAutoFit/>
          </a:bodyPr>
          <a:lstStyle/>
          <a:p>
            <a:r>
              <a:rPr altLang="en-IN" dirty="0" lang="en-IN" sz="1100"/>
              <a:t>Client: 		VK BIM Solutions </a:t>
            </a:r>
          </a:p>
          <a:p>
            <a:r>
              <a:rPr altLang="en-IN" dirty="0" lang="en-IN" sz="1100"/>
              <a:t>Project Name: 	UK Bridges</a:t>
            </a:r>
            <a:br>
              <a:rPr altLang="en-IN" dirty="0" lang="en-IN" sz="1100"/>
            </a:br>
            <a:r>
              <a:rPr altLang="en-IN" dirty="0" lang="en-IN" sz="1100"/>
              <a:t>Project Type: 		Infrastructure</a:t>
            </a:r>
            <a:br>
              <a:rPr altLang="en-IN" dirty="0" lang="en-IN" sz="1100"/>
            </a:br>
            <a:r>
              <a:rPr altLang="en-IN" dirty="0" lang="en-IN" sz="1100"/>
              <a:t>Location: 		UK</a:t>
            </a:r>
            <a:br>
              <a:rPr altLang="en-IN" dirty="0" lang="en-IN" sz="1100"/>
            </a:br>
            <a:r>
              <a:rPr altLang="en-IN" dirty="0" lang="en-IN" sz="1100"/>
              <a:t>LOD: 		300</a:t>
            </a:r>
            <a:br>
              <a:rPr altLang="en-IN" dirty="0" lang="en-IN" sz="1100"/>
            </a:br>
            <a:r>
              <a:rPr altLang="en-IN" dirty="0" lang="en-IN" sz="1100"/>
              <a:t>Area: 		N/A</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5911708" y="600931"/>
            <a:ext cx="3073454" cy="3255016"/>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268586"/>
            <a:ext cx="5605377" cy="769441"/>
          </a:xfrm>
          <a:prstGeom prst="rect">
            <a:avLst/>
          </a:prstGeom>
          <a:noFill/>
        </p:spPr>
        <p:txBody>
          <a:bodyPr numCol="1" rtlCol="0" wrap="square">
            <a:spAutoFit/>
          </a:bodyPr>
          <a:lstStyle/>
          <a:p>
            <a:pPr algn="just"/>
            <a:r>
              <a:rPr b="1" dirty="0" lang="en-US" sz="1100">
                <a:solidFill>
                  <a:srgbClr val="002060"/>
                </a:solidFill>
              </a:rPr>
              <a:t>Scope of Work: (Bridge Modelling )</a:t>
            </a:r>
          </a:p>
          <a:p>
            <a:pPr algn="just"/>
            <a:endParaRPr b="1" dirty="0" lang="en-US" sz="1100"/>
          </a:p>
          <a:p>
            <a:pPr algn="just"/>
            <a:r>
              <a:rPr dirty="0" lang="en-US" sz="1100"/>
              <a:t>Client is from UK, LOD 300 model developed with the help of Lidar Scan files. Nearly 20 Bridges has been modelled</a:t>
            </a:r>
          </a:p>
        </p:txBody>
      </p:sp>
      <p:sp>
        <p:nvSpPr>
          <p:cNvPr id="9" name="TextBox 8">
            <a:extLst>
              <a:ext uri="{FF2B5EF4-FFF2-40B4-BE49-F238E27FC236}">
                <a16:creationId xmlns:a16="http://schemas.microsoft.com/office/drawing/2014/main" id="{025C6F51-59B9-D032-64E7-0BC31C50F607}"/>
              </a:ext>
            </a:extLst>
          </p:cNvPr>
          <p:cNvSpPr txBox="1"/>
          <p:nvPr/>
        </p:nvSpPr>
        <p:spPr>
          <a:xfrm>
            <a:off x="10598386"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Portfolio|32</a:t>
            </a:r>
          </a:p>
        </p:txBody>
      </p:sp>
      <p:sp>
        <p:nvSpPr>
          <p:cNvPr id="10" name="TextBox 9">
            <a:extLst>
              <a:ext uri="{FF2B5EF4-FFF2-40B4-BE49-F238E27FC236}">
                <a16:creationId xmlns:a16="http://schemas.microsoft.com/office/drawing/2014/main" id="{9BCA084D-52EA-986C-80D0-EE60871BBEE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id="11" name="Picture 10">
            <a:extLst>
              <a:ext uri="{FF2B5EF4-FFF2-40B4-BE49-F238E27FC236}">
                <a16:creationId xmlns:a16="http://schemas.microsoft.com/office/drawing/2014/main" id="{53FBDE00-7CEE-5D86-64CA-2C08B279C443}"/>
              </a:ext>
            </a:extLst>
          </p:cNvPr>
          <p:cNvPicPr>
            <a:picLocks noChangeAspect="1"/>
          </p:cNvPicPr>
          <p:nvPr/>
        </p:nvPicPr>
        <p:blipFill rotWithShape="1">
          <a:blip r:embed="rId3"/>
          <a:srcRect b="2777" l="5550" r="4750" t="4460"/>
          <a:stretch/>
        </p:blipFill>
        <p:spPr>
          <a:xfrm>
            <a:off x="8856570" y="729522"/>
            <a:ext cx="2944905" cy="3019460"/>
          </a:xfrm>
          <a:prstGeom prst="rect">
            <a:avLst/>
          </a:prstGeom>
        </p:spPr>
      </p:pic>
      <p:sp>
        <p:nvSpPr>
          <p:cNvPr id="12" name="TextBox 11">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a:t>
            </a:r>
            <a:r>
              <a:rPr b="1" dirty="0" lang="en-US" sz="1100">
                <a:solidFill>
                  <a:schemeClr val="accent1">
                    <a:lumMod val="50000"/>
                  </a:schemeClr>
                </a:solidFill>
              </a:rPr>
              <a:t>.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420839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985249" cy="1893813"/>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3600">
                <a:solidFill>
                  <a:srgbClr val="002060"/>
                </a:solidFill>
                <a:latin charset="0" panose="020B0502020202020204" pitchFamily="34" typeface="Century Gothic"/>
                <a:cs charset="0" panose="020F0502020204030204" pitchFamily="34" typeface="Dreaming Outloud Pro"/>
              </a:rPr>
              <a:t>2D DOCUMENTATION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277273"/>
          </a:xfrm>
          <a:prstGeom prst="rect">
            <a:avLst/>
          </a:prstGeom>
          <a:noFill/>
        </p:spPr>
        <p:txBody>
          <a:bodyPr numCol="1" rtlCol="0" wrap="square">
            <a:spAutoFit/>
          </a:bodyPr>
          <a:lstStyle/>
          <a:p>
            <a:r>
              <a:rPr altLang="en-IN" dirty="0" lang="en-IN" sz="1100"/>
              <a:t>Client: 		EDC Consultants</a:t>
            </a:r>
          </a:p>
          <a:p>
            <a:r>
              <a:rPr altLang="en-IN" dirty="0" lang="en-IN" sz="1100"/>
              <a:t>Project Name: 	Thornton Park Residential Buildings</a:t>
            </a:r>
            <a:br>
              <a:rPr altLang="en-IN" dirty="0" lang="en-IN" sz="1100"/>
            </a:br>
            <a:r>
              <a:rPr altLang="en-IN" dirty="0" lang="en-IN" sz="1100"/>
              <a:t>Project Type: 		Residential</a:t>
            </a:r>
            <a:br>
              <a:rPr altLang="en-IN" dirty="0" lang="en-IN" sz="1100"/>
            </a:br>
            <a:r>
              <a:rPr altLang="en-IN" dirty="0" lang="en-IN" sz="1100"/>
              <a:t>Location: 		Ireland</a:t>
            </a:r>
            <a:br>
              <a:rPr altLang="en-IN" dirty="0" lang="en-IN" sz="1100"/>
            </a:br>
            <a:r>
              <a:rPr altLang="en-IN" dirty="0" lang="en-IN" sz="1100"/>
              <a:t>LOD: 		300</a:t>
            </a:r>
            <a:br>
              <a:rPr altLang="en-IN" dirty="0" lang="en-IN" sz="1100"/>
            </a:br>
            <a:r>
              <a:rPr altLang="en-IN" dirty="0" lang="en-IN" sz="1100"/>
              <a:t>Area: 		90,00 Sqmts </a:t>
            </a:r>
          </a:p>
          <a:p>
            <a:r>
              <a:rPr altLang="en-IN" dirty="0" lang="en-IN" sz="1100"/>
              <a:t>Software’s Used: 	AutoCAD, Revit, Naviswork &amp; BIM 360</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0" y="409540"/>
            <a:ext cx="5381093"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3" cy="938719"/>
          </a:xfrm>
          <a:prstGeom prst="rect">
            <a:avLst/>
          </a:prstGeom>
          <a:noFill/>
        </p:spPr>
        <p:txBody>
          <a:bodyPr numCol="1" rtlCol="0" wrap="square">
            <a:spAutoFit/>
          </a:bodyPr>
          <a:lstStyle/>
          <a:p>
            <a:pPr algn="just"/>
            <a:r>
              <a:rPr b="1" dirty="0" lang="en-US" sz="1100">
                <a:solidFill>
                  <a:srgbClr val="002060"/>
                </a:solidFill>
              </a:rPr>
              <a:t>Scope of Work: ( MEPF Modelling)</a:t>
            </a:r>
          </a:p>
          <a:p>
            <a:pPr algn="just"/>
            <a:endParaRPr b="1" dirty="0" lang="en-US" sz="1100"/>
          </a:p>
          <a:p>
            <a:pPr algn="just"/>
            <a:r>
              <a:rPr altLang="en-IN" dirty="0" lang="en-IN" sz="1100"/>
              <a:t>The project consists of A,B,C Blocks, our scope is MEP modelling at LOD 300 with hand sketches Design drawings, Our scope also includes coordination and generating coordination drawings. </a:t>
            </a:r>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Portfolio|33</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a:t>
            </a:r>
            <a:r>
              <a:rPr b="1" dirty="0" lang="en-US" sz="1100">
                <a:solidFill>
                  <a:schemeClr val="accent1">
                    <a:lumMod val="50000"/>
                  </a:schemeClr>
                </a:solidFill>
              </a:rPr>
              <a:t>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558713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4" y="607847"/>
            <a:ext cx="3910260" cy="657427"/>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3600">
                <a:solidFill>
                  <a:srgbClr val="002060"/>
                </a:solidFill>
                <a:latin charset="0" panose="020B0502020202020204" pitchFamily="34" typeface="Century Gothic"/>
                <a:cs charset="0" panose="020F0502020204030204" pitchFamily="34" typeface="Dreaming Outloud Pro"/>
              </a:rPr>
              <a:t>BIM 4D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200085"/>
            <a:ext cx="5605377" cy="1277273"/>
          </a:xfrm>
          <a:prstGeom prst="rect">
            <a:avLst/>
          </a:prstGeom>
          <a:noFill/>
        </p:spPr>
        <p:txBody>
          <a:bodyPr numCol="1" rtlCol="0" wrap="square">
            <a:spAutoFit/>
          </a:bodyPr>
          <a:lstStyle/>
          <a:p>
            <a:r>
              <a:rPr altLang="en-IN" dirty="0" lang="en-IN" sz="1100"/>
              <a:t>Client: 		Xtolec offshore</a:t>
            </a:r>
          </a:p>
          <a:p>
            <a:r>
              <a:rPr altLang="en-IN" dirty="0" lang="en-IN" sz="1100"/>
              <a:t>Project Name: 	Dubai Hills</a:t>
            </a:r>
            <a:br>
              <a:rPr altLang="en-IN" dirty="0" lang="en-IN" sz="1100"/>
            </a:br>
            <a:r>
              <a:rPr altLang="en-IN" dirty="0" lang="en-IN" sz="1100"/>
              <a:t>Project Type: 		Residential</a:t>
            </a:r>
            <a:br>
              <a:rPr altLang="en-IN" dirty="0" lang="en-IN" sz="1100"/>
            </a:br>
            <a:r>
              <a:rPr altLang="en-IN" dirty="0" lang="en-IN" sz="1100"/>
              <a:t>Location: 		Dubai</a:t>
            </a:r>
            <a:br>
              <a:rPr altLang="en-IN" dirty="0" lang="en-IN" sz="1100"/>
            </a:br>
            <a:r>
              <a:rPr altLang="en-IN" dirty="0" lang="en-IN" sz="1100"/>
              <a:t>LOD: 		300</a:t>
            </a:r>
            <a:br>
              <a:rPr altLang="en-IN" dirty="0" lang="en-IN" sz="1100"/>
            </a:br>
            <a:r>
              <a:rPr altLang="en-IN" dirty="0" lang="en-IN" sz="1100"/>
              <a:t>Area: 		1,25,00 Sqmts </a:t>
            </a:r>
          </a:p>
          <a:p>
            <a:r>
              <a:rPr altLang="en-IN" dirty="0" lang="en-IN" sz="1100"/>
              <a:t>Software’s Used: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0" y="409541"/>
            <a:ext cx="5381097" cy="1961520"/>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545041"/>
            <a:ext cx="5689423" cy="938719"/>
          </a:xfrm>
          <a:prstGeom prst="rect">
            <a:avLst/>
          </a:prstGeom>
          <a:noFill/>
        </p:spPr>
        <p:txBody>
          <a:bodyPr numCol="1" rtlCol="0" wrap="square">
            <a:spAutoFit/>
          </a:bodyPr>
          <a:lstStyle/>
          <a:p>
            <a:pPr algn="just"/>
            <a:r>
              <a:rPr b="1" dirty="0" lang="en-US" sz="1100">
                <a:solidFill>
                  <a:srgbClr val="002060"/>
                </a:solidFill>
              </a:rPr>
              <a:t>Scope of Work: ( 4D Sequence)</a:t>
            </a:r>
          </a:p>
          <a:p>
            <a:pPr algn="just"/>
            <a:endParaRPr b="1" dirty="0" lang="en-US" sz="1100"/>
          </a:p>
          <a:p>
            <a:pPr algn="just"/>
            <a:r>
              <a:rPr altLang="en-IN" dirty="0" lang="en-IN" sz="1100"/>
              <a:t>Received 3D model and MS-Project data from the client and provided complete timeline of the construction in Naviswork and construction support to the client by delivering actual vs planned dates.</a:t>
            </a:r>
          </a:p>
        </p:txBody>
      </p:sp>
      <p:sp>
        <p:nvSpPr>
          <p:cNvPr id="9" name="TextBox 8">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Portfolio|34</a:t>
            </a:r>
          </a:p>
        </p:txBody>
      </p:sp>
      <p:sp>
        <p:nvSpPr>
          <p:cNvPr id="10" name="TextBox 9">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id="11" name="Picture 10">
            <a:extLst>
              <a:ext uri="{FF2B5EF4-FFF2-40B4-BE49-F238E27FC236}">
                <a16:creationId xmlns:a16="http://schemas.microsoft.com/office/drawing/2014/main" id="{5BC75779-AF9A-B4D9-DB4E-CE9AFDA2CACF}"/>
              </a:ext>
            </a:extLst>
          </p:cNvPr>
          <p:cNvPicPr>
            <a:picLocks noChangeAspect="1"/>
          </p:cNvPicPr>
          <p:nvPr/>
        </p:nvPicPr>
        <p:blipFill>
          <a:blip r:embed="rId3"/>
          <a:srcRect/>
          <a:stretch/>
        </p:blipFill>
        <p:spPr>
          <a:xfrm>
            <a:off x="6096000" y="2371061"/>
            <a:ext cx="5381090" cy="1772994"/>
          </a:xfrm>
          <a:prstGeom prst="rect">
            <a:avLst/>
          </a:prstGeom>
        </p:spPr>
      </p:pic>
      <p:sp>
        <p:nvSpPr>
          <p:cNvPr id="12" name="TextBox 11">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b="1" dirty="0" lang="en-US" sz="1100">
                <a:solidFill>
                  <a:schemeClr val="accent1">
                    <a:lumMod val="50000"/>
                  </a:schemeClr>
                </a:solidFill>
              </a:rPr>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1097079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802014"/>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BIM FACILITY MANAGEMENT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446550"/>
          </a:xfrm>
          <a:prstGeom prst="rect">
            <a:avLst/>
          </a:prstGeom>
          <a:noFill/>
        </p:spPr>
        <p:txBody>
          <a:bodyPr numCol="1" rtlCol="0" wrap="square">
            <a:spAutoFit/>
          </a:bodyPr>
          <a:lstStyle/>
          <a:p>
            <a:r>
              <a:rPr altLang="en-IN" dirty="0" lang="en-IN" sz="1100"/>
              <a:t>Client: 		KAFD </a:t>
            </a:r>
          </a:p>
          <a:p>
            <a:r>
              <a:rPr altLang="en-IN" dirty="0" lang="en-IN" sz="1100"/>
              <a:t>Project Name: 	King Abdullah Financial District – Parcel 4.01</a:t>
            </a:r>
            <a:br>
              <a:rPr altLang="en-IN" dirty="0" lang="en-IN" sz="1100"/>
            </a:br>
            <a:r>
              <a:rPr altLang="en-IN" dirty="0" lang="en-IN" sz="1100"/>
              <a:t>Project Type: 		Residential &amp; Commercial</a:t>
            </a:r>
            <a:br>
              <a:rPr altLang="en-IN" dirty="0" lang="en-IN" sz="1100"/>
            </a:br>
            <a:r>
              <a:rPr altLang="en-IN" dirty="0" lang="en-IN" sz="1100"/>
              <a:t>Location: 		Saudi Arabia</a:t>
            </a:r>
            <a:br>
              <a:rPr altLang="en-IN" dirty="0" lang="en-IN" sz="1100"/>
            </a:br>
            <a:r>
              <a:rPr altLang="en-IN" dirty="0" lang="en-IN" sz="1100"/>
              <a:t>LOD: 		300 ( Modelling ) &amp; 500 ( Facility Management)</a:t>
            </a:r>
            <a:br>
              <a:rPr altLang="en-IN" dirty="0" lang="en-IN" sz="1100"/>
            </a:br>
            <a:r>
              <a:rPr altLang="en-IN" dirty="0" lang="en-IN" sz="1100"/>
              <a:t>Area: 		33,000 Sqmts</a:t>
            </a:r>
            <a:br>
              <a:rPr altLang="en-IN" dirty="0" lang="en-IN" sz="1100"/>
            </a:br>
            <a:r>
              <a:rPr altLang="en-IN" dirty="0" lang="en-IN" sz="1100"/>
              <a:t>Software’s Used: 	AutoCAD, Revit, Naviswork, Recap, Diroots &amp; COBIE</a:t>
            </a:r>
            <a:br>
              <a:rPr altLang="en-IN" dirty="0" lang="en-IN" sz="1100"/>
            </a:b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4475" y="607844"/>
            <a:ext cx="5583403" cy="3227114"/>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2" cy="1107996"/>
          </a:xfrm>
          <a:prstGeom prst="rect">
            <a:avLst/>
          </a:prstGeom>
          <a:noFill/>
        </p:spPr>
        <p:txBody>
          <a:bodyPr numCol="1" rtlCol="0" wrap="square">
            <a:spAutoFit/>
          </a:bodyPr>
          <a:lstStyle/>
          <a:p>
            <a:pPr algn="just"/>
            <a:r>
              <a:rPr b="1" dirty="0" lang="en-US" sz="1100">
                <a:solidFill>
                  <a:srgbClr val="002060"/>
                </a:solidFill>
              </a:rPr>
              <a:t>Scope of Work: (facility Management)</a:t>
            </a:r>
          </a:p>
          <a:p>
            <a:pPr algn="just"/>
            <a:endParaRPr b="1" dirty="0" lang="en-US" sz="1100"/>
          </a:p>
          <a:p>
            <a:pPr algn="just"/>
            <a:r>
              <a:rPr dirty="0" lang="en-US" sz="1100"/>
              <a:t>Client’s final requirement is Facility management, the LOD 300 model developed with the help of CAD files and Scan Data ( LIDAR Scan Data). Complete data was updated as per Asset Register collected from all stack holders. Schedules extracted from Revit and generated 2D As-built drawings.</a:t>
            </a:r>
          </a:p>
        </p:txBody>
      </p:sp>
      <p:sp>
        <p:nvSpPr>
          <p:cNvPr id="9" name="TextBox 8">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Portfolio|36</a:t>
            </a:r>
          </a:p>
        </p:txBody>
      </p:sp>
      <p:sp>
        <p:nvSpPr>
          <p:cNvPr id="10" name="TextBox 9">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a:t>
            </a:r>
            <a:r>
              <a:rPr b="1" dirty="0" lang="en-US" sz="1100">
                <a:solidFill>
                  <a:schemeClr val="accent1">
                    <a:lumMod val="50000"/>
                  </a:schemeClr>
                </a:solidFill>
              </a:rPr>
              <a:t>BIM FACILITY MANAGEMENT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542766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1704447" cy="773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GIS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769441"/>
          </a:xfrm>
          <a:prstGeom prst="rect">
            <a:avLst/>
          </a:prstGeom>
          <a:noFill/>
        </p:spPr>
        <p:txBody>
          <a:bodyPr numCol="1" rtlCol="0" wrap="square">
            <a:spAutoFit/>
          </a:bodyPr>
          <a:lstStyle/>
          <a:p>
            <a:r>
              <a:rPr altLang="en-IN" dirty="0" lang="en-IN" sz="1100"/>
              <a:t>Client: 		Client – 1</a:t>
            </a:r>
          </a:p>
          <a:p>
            <a:r>
              <a:rPr altLang="en-IN" dirty="0" lang="en-IN" sz="1100"/>
              <a:t>Location: 		Brazil</a:t>
            </a:r>
            <a:br>
              <a:rPr altLang="en-IN" dirty="0" lang="en-IN" sz="1100"/>
            </a:br>
            <a:r>
              <a:rPr altLang="en-IN" dirty="0" lang="en-IN" sz="1100"/>
              <a:t>Area: 		NA</a:t>
            </a:r>
            <a:br>
              <a:rPr altLang="en-IN" dirty="0" lang="en-IN" sz="1100"/>
            </a:br>
            <a:r>
              <a:rPr altLang="en-IN" dirty="0" lang="en-IN" sz="1100"/>
              <a:t>Software’s Used: 	AutoCAD, Google Earth</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00484"/>
            <a:ext cx="5689422" cy="600164"/>
          </a:xfrm>
          <a:prstGeom prst="rect">
            <a:avLst/>
          </a:prstGeom>
          <a:noFill/>
        </p:spPr>
        <p:txBody>
          <a:bodyPr numCol="1" rtlCol="0" wrap="square">
            <a:spAutoFit/>
          </a:bodyPr>
          <a:lstStyle/>
          <a:p>
            <a:pPr algn="just"/>
            <a:r>
              <a:rPr b="1" dirty="0" lang="en-US" sz="1100">
                <a:solidFill>
                  <a:srgbClr val="002060"/>
                </a:solidFill>
              </a:rPr>
              <a:t>Scope of Work:</a:t>
            </a:r>
          </a:p>
          <a:p>
            <a:pPr algn="just"/>
            <a:endParaRPr b="1" dirty="0" lang="en-US" sz="1100"/>
          </a:p>
          <a:p>
            <a:pPr algn="just"/>
            <a:r>
              <a:rPr dirty="0" lang="en-US" sz="1100"/>
              <a:t>Client’s requirement is to map road lines, Dividers &amp; Foot paths.</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Portfolio|37</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descr="OIP (1).jpeg" id="10" name="Picture 9"/>
          <p:cNvPicPr>
            <a:picLocks noChangeAspect="1"/>
          </p:cNvPicPr>
          <p:nvPr/>
        </p:nvPicPr>
        <p:blipFill>
          <a:blip r:embed="rId2"/>
          <a:stretch>
            <a:fillRect/>
          </a:stretch>
        </p:blipFill>
        <p:spPr>
          <a:xfrm>
            <a:off x="6981825" y="628650"/>
            <a:ext cx="3267075" cy="3267075"/>
          </a:xfrm>
          <a:prstGeom prst="rect">
            <a:avLst/>
          </a:prstGeom>
        </p:spPr>
      </p:pic>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   SCAN TO BIM MODELLING SERVICES</a:t>
            </a:r>
          </a:p>
          <a:p>
            <a:pPr algn="just"/>
            <a:r>
              <a:rPr dirty="0" lang="en-US" sz="1100"/>
              <a:t>3.</a:t>
            </a:r>
            <a:r>
              <a:rPr b="1" dirty="0" lang="en-US" sz="1100">
                <a:solidFill>
                  <a:schemeClr val="accent1">
                    <a:lumMod val="50000"/>
                  </a:schemeClr>
                </a:solidFill>
              </a:rPr>
              <a:t>   GIS</a:t>
            </a:r>
          </a:p>
          <a:p>
            <a:pPr algn="just"/>
            <a:r>
              <a:rPr dirty="0" lang="en-US" sz="1100"/>
              <a:t>4.   BIM RESOURCE MANAGEMENT</a:t>
            </a:r>
          </a:p>
        </p:txBody>
      </p:sp>
    </p:spTree>
    <p:extLst>
      <p:ext uri="{BB962C8B-B14F-4D97-AF65-F5344CB8AC3E}">
        <p14:creationId xmlns:p14="http://schemas.microsoft.com/office/powerpoint/2010/main" val="72500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1704447" cy="773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GIS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769441"/>
          </a:xfrm>
          <a:prstGeom prst="rect">
            <a:avLst/>
          </a:prstGeom>
          <a:noFill/>
        </p:spPr>
        <p:txBody>
          <a:bodyPr numCol="1" rtlCol="0" wrap="square">
            <a:spAutoFit/>
          </a:bodyPr>
          <a:lstStyle/>
          <a:p>
            <a:r>
              <a:rPr altLang="en-IN" dirty="0" lang="en-IN" sz="1100"/>
              <a:t>Client: 		Client – 1</a:t>
            </a:r>
          </a:p>
          <a:p>
            <a:r>
              <a:rPr altLang="en-IN" dirty="0" lang="en-IN" sz="1100"/>
              <a:t>Location: 		Brazil</a:t>
            </a:r>
            <a:br>
              <a:rPr altLang="en-IN" dirty="0" lang="en-IN" sz="1100"/>
            </a:br>
            <a:r>
              <a:rPr altLang="en-IN" dirty="0" lang="en-IN" sz="1100"/>
              <a:t>Area: 		NA</a:t>
            </a:r>
            <a:br>
              <a:rPr altLang="en-IN" dirty="0" lang="en-IN" sz="1100"/>
            </a:br>
            <a:r>
              <a:rPr altLang="en-IN" dirty="0" lang="en-IN" sz="1100"/>
              <a:t>Software’s Used: 	AutoCAD, Google Earth</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00484"/>
            <a:ext cx="5689422" cy="600164"/>
          </a:xfrm>
          <a:prstGeom prst="rect">
            <a:avLst/>
          </a:prstGeom>
          <a:noFill/>
        </p:spPr>
        <p:txBody>
          <a:bodyPr numCol="1" rtlCol="0" wrap="square">
            <a:spAutoFit/>
          </a:bodyPr>
          <a:lstStyle/>
          <a:p>
            <a:pPr algn="just"/>
            <a:r>
              <a:rPr b="1" dirty="0" lang="en-US" sz="1100">
                <a:solidFill>
                  <a:srgbClr val="002060"/>
                </a:solidFill>
              </a:rPr>
              <a:t>Scope of Work:</a:t>
            </a:r>
          </a:p>
          <a:p>
            <a:pPr algn="just"/>
            <a:endParaRPr b="1" dirty="0" lang="en-US" sz="1100"/>
          </a:p>
          <a:p>
            <a:pPr algn="just"/>
            <a:r>
              <a:rPr dirty="0" lang="en-US" sz="1100"/>
              <a:t>Client’s requirement is to map rivers</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Portfolio|38</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descr="GIS brazil.jpeg" id="10" name="Picture 9"/>
          <p:cNvPicPr>
            <a:picLocks noChangeAspect="1"/>
          </p:cNvPicPr>
          <p:nvPr/>
        </p:nvPicPr>
        <p:blipFill>
          <a:blip r:embed="rId2"/>
          <a:stretch>
            <a:fillRect/>
          </a:stretch>
        </p:blipFill>
        <p:spPr>
          <a:xfrm>
            <a:off x="5981700" y="518121"/>
            <a:ext cx="5964218" cy="2987079"/>
          </a:xfrm>
          <a:prstGeom prst="rect">
            <a:avLst/>
          </a:prstGeom>
        </p:spPr>
      </p:pic>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   SCAN TO BIM MODELLING SERVICES</a:t>
            </a:r>
          </a:p>
          <a:p>
            <a:pPr algn="just"/>
            <a:r>
              <a:rPr dirty="0" lang="en-US" sz="1100"/>
              <a:t>3.</a:t>
            </a:r>
            <a:r>
              <a:rPr b="1" dirty="0" lang="en-US" sz="1100">
                <a:solidFill>
                  <a:schemeClr val="accent1">
                    <a:lumMod val="50000"/>
                  </a:schemeClr>
                </a:solidFill>
              </a:rPr>
              <a:t>   GIS</a:t>
            </a:r>
          </a:p>
          <a:p>
            <a:pPr algn="just"/>
            <a:r>
              <a:rPr dirty="0" lang="en-US" sz="1100"/>
              <a:t>4.   BIM RESOURCE MANAGEMENT</a:t>
            </a:r>
          </a:p>
        </p:txBody>
      </p:sp>
    </p:spTree>
    <p:extLst>
      <p:ext uri="{BB962C8B-B14F-4D97-AF65-F5344CB8AC3E}">
        <p14:creationId xmlns:p14="http://schemas.microsoft.com/office/powerpoint/2010/main" val="1070224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1704447" cy="773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GIS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769441"/>
          </a:xfrm>
          <a:prstGeom prst="rect">
            <a:avLst/>
          </a:prstGeom>
          <a:noFill/>
        </p:spPr>
        <p:txBody>
          <a:bodyPr numCol="1" rtlCol="0" wrap="square">
            <a:spAutoFit/>
          </a:bodyPr>
          <a:lstStyle/>
          <a:p>
            <a:r>
              <a:rPr altLang="en-IN" dirty="0" lang="en-IN" sz="1100"/>
              <a:t>Client: 		Client – 2</a:t>
            </a:r>
          </a:p>
          <a:p>
            <a:r>
              <a:rPr altLang="en-IN" dirty="0" lang="en-IN" sz="1100"/>
              <a:t>Location: 		Brazil</a:t>
            </a:r>
            <a:br>
              <a:rPr altLang="en-IN" dirty="0" lang="en-IN" sz="1100"/>
            </a:br>
            <a:r>
              <a:rPr altLang="en-IN" dirty="0" lang="en-IN" sz="1100"/>
              <a:t>Area: 		NA</a:t>
            </a:r>
            <a:br>
              <a:rPr altLang="en-IN" dirty="0" lang="en-IN" sz="1100"/>
            </a:br>
            <a:r>
              <a:rPr altLang="en-IN" dirty="0" lang="en-IN" sz="1100"/>
              <a:t>Software’s Used: 	AutoCAD, Google Earth</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00484"/>
            <a:ext cx="5689422" cy="600164"/>
          </a:xfrm>
          <a:prstGeom prst="rect">
            <a:avLst/>
          </a:prstGeom>
          <a:noFill/>
        </p:spPr>
        <p:txBody>
          <a:bodyPr numCol="1" rtlCol="0" wrap="square">
            <a:spAutoFit/>
          </a:bodyPr>
          <a:lstStyle/>
          <a:p>
            <a:pPr algn="just"/>
            <a:r>
              <a:rPr b="1" dirty="0" lang="en-US" sz="1100">
                <a:solidFill>
                  <a:srgbClr val="002060"/>
                </a:solidFill>
              </a:rPr>
              <a:t>Scope of Work:</a:t>
            </a:r>
          </a:p>
          <a:p>
            <a:pPr algn="just"/>
            <a:endParaRPr b="1" dirty="0" lang="en-US" sz="1100"/>
          </a:p>
          <a:p>
            <a:pPr algn="just"/>
            <a:r>
              <a:rPr dirty="0" lang="en-US" sz="1100"/>
              <a:t>Client’s requirement is to map empty plots </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Portfolio|39</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pic>
        <p:nvPicPr>
          <p:cNvPr descr="IV19230708_480.jpg" id="10" name="Picture 9"/>
          <p:cNvPicPr>
            <a:picLocks noChangeAspect="1"/>
          </p:cNvPicPr>
          <p:nvPr/>
        </p:nvPicPr>
        <p:blipFill>
          <a:blip r:embed="rId2"/>
          <a:stretch>
            <a:fillRect/>
          </a:stretch>
        </p:blipFill>
        <p:spPr>
          <a:xfrm>
            <a:off x="6338887" y="561975"/>
            <a:ext cx="4562475" cy="3257550"/>
          </a:xfrm>
          <a:prstGeom prst="rect">
            <a:avLst/>
          </a:prstGeom>
        </p:spPr>
      </p:pic>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   SCAN TO BIM MODELLING SERVICES</a:t>
            </a:r>
          </a:p>
          <a:p>
            <a:pPr algn="just"/>
            <a:r>
              <a:rPr dirty="0" lang="en-US" sz="1100"/>
              <a:t>3.</a:t>
            </a:r>
            <a:r>
              <a:rPr b="1" dirty="0" lang="en-US" sz="1100">
                <a:solidFill>
                  <a:schemeClr val="accent1">
                    <a:lumMod val="50000"/>
                  </a:schemeClr>
                </a:solidFill>
              </a:rPr>
              <a:t>   GIS</a:t>
            </a:r>
          </a:p>
          <a:p>
            <a:pPr algn="just"/>
            <a:r>
              <a:rPr dirty="0" lang="en-US" sz="1100"/>
              <a:t>4.   BIM RESOURCE MANAGEMENT</a:t>
            </a:r>
          </a:p>
        </p:txBody>
      </p:sp>
    </p:spTree>
    <p:extLst>
      <p:ext uri="{BB962C8B-B14F-4D97-AF65-F5344CB8AC3E}">
        <p14:creationId xmlns:p14="http://schemas.microsoft.com/office/powerpoint/2010/main" val="1546129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1704447" cy="773278"/>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GIS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769441"/>
          </a:xfrm>
          <a:prstGeom prst="rect">
            <a:avLst/>
          </a:prstGeom>
          <a:noFill/>
        </p:spPr>
        <p:txBody>
          <a:bodyPr numCol="1" rtlCol="0" wrap="square">
            <a:spAutoFit/>
          </a:bodyPr>
          <a:lstStyle/>
          <a:p>
            <a:r>
              <a:rPr altLang="en-IN" dirty="0" lang="en-IN" sz="1100"/>
              <a:t>Client: 		Client – 3</a:t>
            </a:r>
          </a:p>
          <a:p>
            <a:r>
              <a:rPr altLang="en-IN" dirty="0" lang="en-IN" sz="1100"/>
              <a:t>Location: 		Brazil</a:t>
            </a:r>
            <a:br>
              <a:rPr altLang="en-IN" dirty="0" lang="en-IN" sz="1100"/>
            </a:br>
            <a:r>
              <a:rPr altLang="en-IN" dirty="0" lang="en-IN" sz="1100"/>
              <a:t>Area: 		NA</a:t>
            </a:r>
            <a:br>
              <a:rPr altLang="en-IN" dirty="0" lang="en-IN" sz="1100"/>
            </a:br>
            <a:r>
              <a:rPr altLang="en-IN" dirty="0" lang="en-IN" sz="1100"/>
              <a:t>Software’s Used: 	AutoCAD, Google Earth</a:t>
            </a:r>
            <a:endParaRPr altLang="en-IN" dirty="0" lang="en-IN" sz="1100">
              <a:effectLst/>
            </a:endParaRPr>
          </a:p>
        </p:txBody>
      </p:sp>
      <p:sp>
        <p:nvSpPr>
          <p:cNvPr id="7" name="TextBox 6">
            <a:extLst>
              <a:ext uri="{FF2B5EF4-FFF2-40B4-BE49-F238E27FC236}">
                <a16:creationId xmlns:a16="http://schemas.microsoft.com/office/drawing/2014/main" id="{DDD4DBF7-AC3B-80C3-82B4-705CB4EEC03A}"/>
              </a:ext>
            </a:extLst>
          </p:cNvPr>
          <p:cNvSpPr txBox="1"/>
          <p:nvPr/>
        </p:nvSpPr>
        <p:spPr>
          <a:xfrm>
            <a:off x="5988457" y="5300484"/>
            <a:ext cx="5689422" cy="600164"/>
          </a:xfrm>
          <a:prstGeom prst="rect">
            <a:avLst/>
          </a:prstGeom>
          <a:noFill/>
        </p:spPr>
        <p:txBody>
          <a:bodyPr numCol="1" rtlCol="0" wrap="square">
            <a:spAutoFit/>
          </a:bodyPr>
          <a:lstStyle/>
          <a:p>
            <a:pPr algn="just"/>
            <a:r>
              <a:rPr b="1" dirty="0" lang="en-US" sz="1100">
                <a:solidFill>
                  <a:srgbClr val="002060"/>
                </a:solidFill>
              </a:rPr>
              <a:t>Scope of Work:</a:t>
            </a:r>
          </a:p>
          <a:p>
            <a:pPr algn="just"/>
            <a:endParaRPr b="1" dirty="0" lang="en-US" sz="1100"/>
          </a:p>
          <a:p>
            <a:pPr algn="just"/>
            <a:r>
              <a:rPr dirty="0" lang="en-US" sz="1100"/>
              <a:t>Client’s requirement is to map buildings, plants</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Portfolio|40</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0" name="TextBox 9">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   SCAN TO BIM MODELLING SERVICES</a:t>
            </a:r>
          </a:p>
          <a:p>
            <a:pPr algn="just"/>
            <a:r>
              <a:rPr dirty="0" lang="en-US" sz="1100"/>
              <a:t>3.</a:t>
            </a:r>
            <a:r>
              <a:rPr b="1" dirty="0" lang="en-US" sz="1100">
                <a:solidFill>
                  <a:schemeClr val="accent1">
                    <a:lumMod val="50000"/>
                  </a:schemeClr>
                </a:solidFill>
              </a:rPr>
              <a:t>   GIS</a:t>
            </a:r>
          </a:p>
          <a:p>
            <a:pPr algn="just"/>
            <a:r>
              <a:rPr dirty="0" lang="en-US" sz="1100"/>
              <a:t>4.   BIM RESOURCE MANAGEMENT</a:t>
            </a:r>
          </a:p>
        </p:txBody>
      </p:sp>
      <p:pic>
        <p:nvPicPr>
          <p:cNvPr descr="GIS-scaled.jpg" id="11" name="Picture 10"/>
          <p:cNvPicPr>
            <a:picLocks noChangeAspect="1"/>
          </p:cNvPicPr>
          <p:nvPr/>
        </p:nvPicPr>
        <p:blipFill>
          <a:blip r:embed="rId2"/>
          <a:stretch>
            <a:fillRect/>
          </a:stretch>
        </p:blipFill>
        <p:spPr>
          <a:xfrm>
            <a:off x="6000205" y="457200"/>
            <a:ext cx="6016831" cy="3076575"/>
          </a:xfrm>
          <a:prstGeom prst="rect">
            <a:avLst/>
          </a:prstGeom>
        </p:spPr>
      </p:pic>
    </p:spTree>
    <p:extLst>
      <p:ext uri="{BB962C8B-B14F-4D97-AF65-F5344CB8AC3E}">
        <p14:creationId xmlns:p14="http://schemas.microsoft.com/office/powerpoint/2010/main" val="1924365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975053" y="1049172"/>
            <a:ext cx="9924522"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indent="0" marL="0">
              <a:buNone/>
            </a:pPr>
            <a:r>
              <a:rPr b="1" dirty="0" lang="en-US" sz="6600">
                <a:solidFill>
                  <a:srgbClr val="002060"/>
                </a:solidFill>
                <a:latin charset="0" panose="020B0502020202020204" pitchFamily="34" typeface="Century Gothic"/>
                <a:cs charset="0" panose="020F0502020204030204" pitchFamily="34" typeface="Dreaming Outloud Pro"/>
              </a:rPr>
              <a:t>BUILDINGS</a:t>
            </a:r>
          </a:p>
        </p:txBody>
      </p:sp>
      <p:sp>
        <p:nvSpPr>
          <p:cNvPr id="5" name="TextBox 4">
            <a:extLst>
              <a:ext uri="{FF2B5EF4-FFF2-40B4-BE49-F238E27FC236}">
                <a16:creationId xmlns:a16="http://schemas.microsoft.com/office/drawing/2014/main" id="{4B04D39E-6C43-4225-E0A3-B8822918A43A}"/>
              </a:ext>
            </a:extLst>
          </p:cNvPr>
          <p:cNvSpPr txBox="1"/>
          <p:nvPr/>
        </p:nvSpPr>
        <p:spPr>
          <a:xfrm>
            <a:off x="1070526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Portfolio|4</a:t>
            </a:r>
          </a:p>
        </p:txBody>
      </p:sp>
      <p:sp>
        <p:nvSpPr>
          <p:cNvPr id="6" name="TextBox 5">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Tree>
    <p:extLst>
      <p:ext uri="{BB962C8B-B14F-4D97-AF65-F5344CB8AC3E}">
        <p14:creationId xmlns:p14="http://schemas.microsoft.com/office/powerpoint/2010/main" val="2874597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490786" y="596687"/>
            <a:ext cx="4824250" cy="1295381"/>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BIM </a:t>
            </a:r>
          </a:p>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RESOURCE MANAGEMENT</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190632"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5377072" y="377005"/>
            <a:ext cx="3332955" cy="2747284"/>
          </a:xfrm>
          <a:prstGeom prst="rect">
            <a:avLst/>
          </a:prstGeom>
        </p:spPr>
      </p:pic>
      <p:sp>
        <p:nvSpPr>
          <p:cNvPr id="7" name="TextBox 6">
            <a:extLst>
              <a:ext uri="{FF2B5EF4-FFF2-40B4-BE49-F238E27FC236}">
                <a16:creationId xmlns:a16="http://schemas.microsoft.com/office/drawing/2014/main" id="{DDD4DBF7-AC3B-80C3-82B4-705CB4EEC03A}"/>
              </a:ext>
            </a:extLst>
          </p:cNvPr>
          <p:cNvSpPr txBox="1"/>
          <p:nvPr/>
        </p:nvSpPr>
        <p:spPr>
          <a:xfrm>
            <a:off x="8710037" y="377005"/>
            <a:ext cx="3043307" cy="2800767"/>
          </a:xfrm>
          <a:prstGeom prst="rect">
            <a:avLst/>
          </a:prstGeom>
          <a:noFill/>
        </p:spPr>
        <p:txBody>
          <a:bodyPr numCol="1" rtlCol="0" wrap="square">
            <a:spAutoFit/>
          </a:bodyPr>
          <a:lstStyle/>
          <a:p>
            <a:r>
              <a:rPr altLang="en-IN" b="1" dirty="0" lang="en-IN" sz="1100">
                <a:solidFill>
                  <a:srgbClr val="002060"/>
                </a:solidFill>
              </a:rPr>
              <a:t>OUR RESPONSE:</a:t>
            </a:r>
          </a:p>
          <a:p>
            <a:endParaRPr altLang="en-IN" b="1" dirty="0" lang="en-IN" sz="1100">
              <a:solidFill>
                <a:srgbClr val="002060"/>
              </a:solidFill>
            </a:endParaRPr>
          </a:p>
          <a:p>
            <a:pPr algn="just"/>
            <a:r>
              <a:rPr altLang="en-IN" dirty="0" lang="en-IN" sz="1100"/>
              <a:t>We believe in responding to the immediate demands and needs of employers and that is why a lot of clients come to us to fulfil their needs for manpower. Whether it is design and site engineers, modelers and draft-mans in the field of construction. We believe in supplying the best manpower in all areas of our service. No matter if the requirement is for small residential or for larger projects we have the required manpower that is trained and skilled. We supply manpower on temporary as well as long term basis.</a:t>
            </a:r>
          </a:p>
        </p:txBody>
      </p:sp>
      <p:sp>
        <p:nvSpPr>
          <p:cNvPr id="8" name="TextBox 7">
            <a:extLst>
              <a:ext uri="{FF2B5EF4-FFF2-40B4-BE49-F238E27FC236}">
                <a16:creationId xmlns:a16="http://schemas.microsoft.com/office/drawing/2014/main" id="{4B04D39E-6C43-4225-E0A3-B8822918A43A}"/>
              </a:ext>
            </a:extLst>
          </p:cNvPr>
          <p:cNvSpPr txBox="1"/>
          <p:nvPr/>
        </p:nvSpPr>
        <p:spPr>
          <a:xfrm>
            <a:off x="1070526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Portfolio|41</a:t>
            </a:r>
          </a:p>
        </p:txBody>
      </p:sp>
      <p:sp>
        <p:nvSpPr>
          <p:cNvPr id="9" name="TextBox 8">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0" name="TextBox 9">
            <a:extLst>
              <a:ext uri="{FF2B5EF4-FFF2-40B4-BE49-F238E27FC236}">
                <a16:creationId xmlns:a16="http://schemas.microsoft.com/office/drawing/2014/main" id="{178B0C87-3185-3139-3EC2-2DED5FCD6753}"/>
              </a:ext>
            </a:extLst>
          </p:cNvPr>
          <p:cNvSpPr txBox="1"/>
          <p:nvPr/>
        </p:nvSpPr>
        <p:spPr>
          <a:xfrm>
            <a:off x="5278590" y="3140321"/>
            <a:ext cx="6370486" cy="3477875"/>
          </a:xfrm>
          <a:prstGeom prst="rect">
            <a:avLst/>
          </a:prstGeom>
          <a:noFill/>
        </p:spPr>
        <p:txBody>
          <a:bodyPr numCol="1" rtlCol="0" wrap="square">
            <a:spAutoFit/>
          </a:bodyPr>
          <a:lstStyle/>
          <a:p>
            <a:pPr algn="just"/>
            <a:r>
              <a:rPr altLang="en-IN" dirty="0" lang="en-IN" sz="1100"/>
              <a:t>          Together with our associate companies we also supply manpower on short term as well as long term basis. Our manpower supply includes all categories of staff and workmen that are required for all services in residential as well as all commercial establishments including offices and High rise, Residential &amp; Restaurants, hotels, Metro stations &amp; mixed-use development projects around the world.</a:t>
            </a:r>
          </a:p>
          <a:p>
            <a:pPr algn="just"/>
            <a:r>
              <a:rPr altLang="en-IN" dirty="0" lang="en-IN" sz="1100"/>
              <a:t>We also take into consideration the urgent needs of clients and always respond positively. We believe in supplying manpower that is efficient whether they are required for skilled or unskilled responsibilities. As a leading manpower service provider, we provide professionals who have the language skills to carry out works as instructed.</a:t>
            </a:r>
          </a:p>
          <a:p>
            <a:pPr algn="just"/>
            <a:endParaRPr altLang="en-IN" b="1" dirty="0" lang="en-IN" sz="1100">
              <a:solidFill>
                <a:srgbClr val="002060"/>
              </a:solidFill>
            </a:endParaRPr>
          </a:p>
          <a:p>
            <a:pPr algn="just"/>
            <a:r>
              <a:rPr altLang="en-IN" b="1" dirty="0" lang="en-IN" sz="1100">
                <a:solidFill>
                  <a:srgbClr val="002060"/>
                </a:solidFill>
              </a:rPr>
              <a:t>MANPOWER FOR A HOST OF ENGINEERING SERVICES:</a:t>
            </a:r>
          </a:p>
          <a:p>
            <a:pPr algn="just"/>
            <a:endParaRPr altLang="en-IN" dirty="0" lang="en-IN" sz="1100"/>
          </a:p>
          <a:p>
            <a:pPr algn="just"/>
            <a:r>
              <a:rPr altLang="en-IN" dirty="0" lang="en-IN" sz="1100"/>
              <a:t>DESIGN ENGINEERS	     REVIT MODELERS	        DRAFTS MAN</a:t>
            </a:r>
          </a:p>
          <a:p>
            <a:pPr algn="just"/>
            <a:r>
              <a:rPr altLang="en-IN" dirty="0" lang="en-IN" sz="1100"/>
              <a:t>Architectural		       Architectural	        Architectural	     </a:t>
            </a:r>
          </a:p>
          <a:p>
            <a:pPr algn="just"/>
            <a:r>
              <a:rPr altLang="en-IN" dirty="0" lang="en-IN" sz="1100"/>
              <a:t>Structural		          Structural	            Structural</a:t>
            </a:r>
          </a:p>
          <a:p>
            <a:pPr algn="just"/>
            <a:r>
              <a:rPr altLang="en-IN" dirty="0" lang="en-IN" sz="1100"/>
              <a:t>Mechanical		        Mechanical	         Mechanical</a:t>
            </a:r>
          </a:p>
          <a:p>
            <a:pPr algn="just"/>
            <a:r>
              <a:rPr altLang="en-IN" dirty="0" lang="en-IN" sz="1100"/>
              <a:t>Electrical		          Electrical	           Electrical</a:t>
            </a:r>
          </a:p>
          <a:p>
            <a:pPr algn="just"/>
            <a:r>
              <a:rPr altLang="en-IN" dirty="0" lang="en-IN" sz="1100"/>
              <a:t>Plumbing		          Plumbing	           Plumbing</a:t>
            </a:r>
          </a:p>
          <a:p>
            <a:pPr algn="just"/>
            <a:r>
              <a:rPr altLang="en-IN" dirty="0" lang="en-IN" sz="1100"/>
              <a:t>MEP coordinators	    MEP coordinators	    MEP coordinators</a:t>
            </a:r>
          </a:p>
          <a:p>
            <a:pPr algn="just"/>
            <a:endParaRPr altLang="en-IN" dirty="0" lang="en-IN" sz="1100"/>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1954381"/>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a:t>
            </a:r>
            <a:r>
              <a:rPr b="1" dirty="0" lang="en-US" sz="1100">
                <a:solidFill>
                  <a:schemeClr val="accent1">
                    <a:lumMod val="50000"/>
                  </a:schemeClr>
                </a:solidFill>
              </a:rPr>
              <a:t>BIM RESOURCE MANAGEMENT</a:t>
            </a:r>
          </a:p>
        </p:txBody>
      </p:sp>
    </p:spTree>
    <p:extLst>
      <p:ext uri="{BB962C8B-B14F-4D97-AF65-F5344CB8AC3E}">
        <p14:creationId xmlns:p14="http://schemas.microsoft.com/office/powerpoint/2010/main" val="1418859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1136663"/>
            <a:ext cx="4985249"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3600">
                <a:solidFill>
                  <a:srgbClr val="002060"/>
                </a:solidFill>
                <a:latin charset="0" panose="020B0502020202020204" pitchFamily="34" typeface="Century Gothic"/>
                <a:cs charset="0" panose="020F0502020204030204" pitchFamily="34" typeface="Dreaming Outloud Pro"/>
              </a:rPr>
              <a:t>OUR LOCATIONS</a:t>
            </a:r>
          </a:p>
        </p:txBody>
      </p:sp>
      <p:sp>
        <p:nvSpPr>
          <p:cNvPr id="5" name="TextBox 4">
            <a:extLst>
              <a:ext uri="{FF2B5EF4-FFF2-40B4-BE49-F238E27FC236}">
                <a16:creationId xmlns:a16="http://schemas.microsoft.com/office/drawing/2014/main" id="{95C0EB86-4AF7-63E1-8245-EAFD12E76401}"/>
              </a:ext>
            </a:extLst>
          </p:cNvPr>
          <p:cNvSpPr txBox="1"/>
          <p:nvPr/>
        </p:nvSpPr>
        <p:spPr>
          <a:xfrm>
            <a:off x="10681511" y="6521986"/>
            <a:ext cx="994183" cy="215444"/>
          </a:xfrm>
          <a:prstGeom prst="rect">
            <a:avLst/>
          </a:prstGeom>
          <a:noFill/>
        </p:spPr>
        <p:txBody>
          <a:bodyPr numCol="1" rtlCol="0" wrap="none">
            <a:spAutoFit/>
          </a:bodyPr>
          <a:lstStyle/>
          <a:p>
            <a:r>
              <a:rPr dirty="0" lang="en-US" sz="800">
                <a:solidFill>
                  <a:schemeClr val="bg2">
                    <a:lumMod val="50000"/>
                  </a:schemeClr>
                </a:solidFill>
              </a:rPr>
              <a:t>Firm Portfolio|42</a:t>
            </a:r>
          </a:p>
        </p:txBody>
      </p:sp>
      <p:sp>
        <p:nvSpPr>
          <p:cNvPr id="6" name="TextBox 5">
            <a:extLst>
              <a:ext uri="{FF2B5EF4-FFF2-40B4-BE49-F238E27FC236}">
                <a16:creationId xmlns:a16="http://schemas.microsoft.com/office/drawing/2014/main" id="{8114FEF0-5881-4427-048F-D470C5F34775}"/>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7" name="TextBox 6">
            <a:extLst>
              <a:ext uri="{FF2B5EF4-FFF2-40B4-BE49-F238E27FC236}">
                <a16:creationId xmlns:a16="http://schemas.microsoft.com/office/drawing/2014/main" id="{FA387026-D27C-814B-CAEC-8B8A06CD6C2E}"/>
              </a:ext>
            </a:extLst>
          </p:cNvPr>
          <p:cNvSpPr txBox="1"/>
          <p:nvPr/>
        </p:nvSpPr>
        <p:spPr>
          <a:xfrm>
            <a:off x="714903" y="2742850"/>
            <a:ext cx="4985245" cy="2631490"/>
          </a:xfrm>
          <a:prstGeom prst="rect">
            <a:avLst/>
          </a:prstGeom>
          <a:noFill/>
        </p:spPr>
        <p:txBody>
          <a:bodyPr numCol="1" rtlCol="0" wrap="square">
            <a:spAutoFit/>
          </a:bodyPr>
          <a:lstStyle/>
          <a:p>
            <a:pPr algn="just"/>
            <a:r>
              <a:rPr b="1" dirty="0" lang="en-US" sz="1100">
                <a:solidFill>
                  <a:srgbClr val="002060"/>
                </a:solidFill>
              </a:rPr>
              <a:t>USA Office:</a:t>
            </a:r>
          </a:p>
          <a:p>
            <a:pPr algn="just"/>
            <a:endParaRPr b="1" dirty="0" lang="en-US" sz="1100"/>
          </a:p>
          <a:p>
            <a:pPr algn="just"/>
            <a:r>
              <a:rPr dirty="0" lang="en-US" sz="1100"/>
              <a:t>9841 Washingtonian Blvd, Suite 200</a:t>
            </a:r>
          </a:p>
          <a:p>
            <a:pPr algn="just"/>
            <a:r>
              <a:rPr dirty="0" lang="en-US" sz="1100"/>
              <a:t>Gaithersburg, Maryland 20878</a:t>
            </a:r>
          </a:p>
          <a:p>
            <a:pPr algn="just"/>
            <a:r>
              <a:rPr dirty="0" lang="en-US" sz="1100"/>
              <a:t>United States</a:t>
            </a:r>
          </a:p>
          <a:p>
            <a:pPr algn="just"/>
            <a:endParaRPr dirty="0" lang="en-US" sz="1100"/>
          </a:p>
          <a:p>
            <a:pPr algn="just"/>
            <a:r>
              <a:rPr b="1" dirty="0" lang="en-US" sz="1100">
                <a:solidFill>
                  <a:srgbClr val="FF0000"/>
                </a:solidFill>
              </a:rPr>
              <a:t>Contact Person:</a:t>
            </a:r>
          </a:p>
          <a:p>
            <a:pPr algn="just"/>
            <a:endParaRPr dirty="0" lang="en-US" sz="1100">
              <a:solidFill>
                <a:srgbClr val="FF0000"/>
              </a:solidFill>
            </a:endParaRPr>
          </a:p>
          <a:p>
            <a:pPr algn="just"/>
            <a:r>
              <a:rPr b="1" dirty="0" lang="en-US" sz="1100">
                <a:solidFill>
                  <a:srgbClr val="FF0000"/>
                </a:solidFill>
              </a:rPr>
              <a:t>Chetan Nain </a:t>
            </a:r>
            <a:r>
              <a:rPr dirty="0" lang="en-US" sz="1100">
                <a:solidFill>
                  <a:srgbClr val="FF0000"/>
                </a:solidFill>
              </a:rPr>
              <a:t>(CEO)</a:t>
            </a:r>
          </a:p>
          <a:p>
            <a:pPr algn="just"/>
            <a:r>
              <a:rPr dirty="0" lang="en-US" sz="1100">
                <a:solidFill>
                  <a:srgbClr val="FF0000"/>
                </a:solidFill>
                <a:hlinkClick r:id="rId2"/>
              </a:rPr>
              <a:t>nain@10four.org</a:t>
            </a:r>
            <a:endParaRPr dirty="0" lang="en-US" sz="1100">
              <a:solidFill>
                <a:srgbClr val="FF0000"/>
              </a:solidFill>
            </a:endParaRPr>
          </a:p>
          <a:p>
            <a:pPr algn="just"/>
            <a:r>
              <a:rPr dirty="0" lang="en-US" sz="1100">
                <a:solidFill>
                  <a:srgbClr val="FF0000"/>
                </a:solidFill>
              </a:rPr>
              <a:t>+1703980 7954</a:t>
            </a:r>
          </a:p>
          <a:p>
            <a:pPr algn="just"/>
            <a:endParaRPr dirty="0" lang="en-US" sz="1100">
              <a:solidFill>
                <a:srgbClr val="FF0000"/>
              </a:solidFill>
            </a:endParaRPr>
          </a:p>
          <a:p>
            <a:pPr algn="just"/>
            <a:r>
              <a:rPr b="1" dirty="0" lang="en-US" sz="1100">
                <a:solidFill>
                  <a:srgbClr val="FF0000"/>
                </a:solidFill>
              </a:rPr>
              <a:t>Rohan Tote </a:t>
            </a:r>
            <a:r>
              <a:rPr dirty="0" lang="en-US" sz="1100">
                <a:solidFill>
                  <a:srgbClr val="FF0000"/>
                </a:solidFill>
              </a:rPr>
              <a:t>( Business Development Director)</a:t>
            </a:r>
          </a:p>
          <a:p>
            <a:pPr algn="just"/>
            <a:r>
              <a:rPr dirty="0" lang="en-US" sz="1100">
                <a:solidFill>
                  <a:srgbClr val="FF0000"/>
                </a:solidFill>
                <a:hlinkClick r:id="rId3"/>
              </a:rPr>
              <a:t>rohan@10four.org</a:t>
            </a:r>
            <a:endParaRPr dirty="0" lang="en-US" sz="1100">
              <a:solidFill>
                <a:srgbClr val="FF0000"/>
              </a:solidFill>
            </a:endParaRPr>
          </a:p>
          <a:p>
            <a:pPr algn="just"/>
            <a:endParaRPr dirty="0" lang="en-US" sz="1100">
              <a:solidFill>
                <a:srgbClr val="FF0000"/>
              </a:solidFill>
            </a:endParaRPr>
          </a:p>
        </p:txBody>
      </p:sp>
    </p:spTree>
    <p:extLst>
      <p:ext uri="{BB962C8B-B14F-4D97-AF65-F5344CB8AC3E}">
        <p14:creationId xmlns:p14="http://schemas.microsoft.com/office/powerpoint/2010/main" val="386089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446550"/>
          </a:xfrm>
          <a:prstGeom prst="rect">
            <a:avLst/>
          </a:prstGeom>
          <a:noFill/>
        </p:spPr>
        <p:txBody>
          <a:bodyPr numCol="1" rtlCol="0" wrap="square">
            <a:spAutoFit/>
          </a:bodyPr>
          <a:lstStyle/>
          <a:p>
            <a:r>
              <a:rPr altLang="en-IN" dirty="0" lang="en-IN" sz="1100"/>
              <a:t>Client: 		TXG – Technical Xperts Group </a:t>
            </a:r>
          </a:p>
          <a:p>
            <a:r>
              <a:rPr altLang="en-IN" dirty="0" lang="en-IN" sz="1100"/>
              <a:t>Project Name: 	King Abdullah Financial District – Parcel 4.01</a:t>
            </a:r>
            <a:br>
              <a:rPr altLang="en-IN" dirty="0" lang="en-IN" sz="1100"/>
            </a:br>
            <a:r>
              <a:rPr altLang="en-IN" dirty="0" lang="en-IN" sz="1100"/>
              <a:t>Project Type: 		Residential &amp; Commercial</a:t>
            </a:r>
            <a:br>
              <a:rPr altLang="en-IN" dirty="0" lang="en-IN" sz="1100"/>
            </a:br>
            <a:r>
              <a:rPr altLang="en-IN" dirty="0" lang="en-IN" sz="1100"/>
              <a:t>Location: 		Saudi Arabia</a:t>
            </a:r>
            <a:br>
              <a:rPr altLang="en-IN" dirty="0" lang="en-IN" sz="1100"/>
            </a:br>
            <a:r>
              <a:rPr altLang="en-IN" dirty="0" lang="en-IN" sz="1100"/>
              <a:t>LOD: 		300 ( Modelling ) &amp; 500 ( Facility Management)</a:t>
            </a:r>
            <a:br>
              <a:rPr altLang="en-IN" dirty="0" lang="en-IN" sz="1100"/>
            </a:br>
            <a:r>
              <a:rPr altLang="en-IN" dirty="0" lang="en-IN" sz="1100"/>
              <a:t>Area: 		33,000 Sqmts</a:t>
            </a:r>
            <a:br>
              <a:rPr altLang="en-IN" dirty="0" lang="en-IN" sz="1100"/>
            </a:br>
            <a:r>
              <a:rPr altLang="en-IN" dirty="0" lang="en-IN" sz="1100"/>
              <a:t>Software’s Used: 	AutoCAD, Revit, Naviswork, Recap, Diroots &amp; COBIE</a:t>
            </a:r>
            <a:br>
              <a:rPr altLang="en-IN" dirty="0" lang="en-IN" sz="1100"/>
            </a:br>
            <a:endParaRPr altLang="en-IN" dirty="0" lang="en-IN" sz="1100">
              <a:effectLst/>
            </a:endParaRPr>
          </a:p>
        </p:txBody>
      </p:sp>
      <p:pic>
        <p:nvPicPr>
          <p:cNvPr descr="A high angle view of buildings  Description automatically generated with medium confidence"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tretch>
            <a:fillRect/>
          </a:stretch>
        </p:blipFill>
        <p:spPr>
          <a:xfrm>
            <a:off x="6094476" y="409540"/>
            <a:ext cx="5499360"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2" cy="1107996"/>
          </a:xfrm>
          <a:prstGeom prst="rect">
            <a:avLst/>
          </a:prstGeom>
          <a:noFill/>
        </p:spPr>
        <p:txBody>
          <a:bodyPr numCol="1" rtlCol="0" wrap="square">
            <a:spAutoFit/>
          </a:bodyPr>
          <a:lstStyle/>
          <a:p>
            <a:pPr algn="just"/>
            <a:r>
              <a:rPr b="1" dirty="0" lang="en-US" sz="1100">
                <a:solidFill>
                  <a:srgbClr val="002060"/>
                </a:solidFill>
              </a:rPr>
              <a:t>Scope of Work: ( Architectural, Structural, MEP Modelling &amp; facility Management)</a:t>
            </a:r>
          </a:p>
          <a:p>
            <a:pPr algn="just"/>
            <a:endParaRPr b="1" dirty="0" lang="en-US" sz="1100"/>
          </a:p>
          <a:p>
            <a:pPr algn="just"/>
            <a:r>
              <a:rPr dirty="0" lang="en-US" sz="1100"/>
              <a:t>Client’s final requirement is Facility management, the LOD 300 model developed with the help of CAD files and Scan Data ( LIDAR Scan Data). Complete data was updated as per Asset Register collected from all stack holders. Schedules extracted from Revit and generated 2D As-built drawings.</a:t>
            </a:r>
          </a:p>
        </p:txBody>
      </p:sp>
      <p:sp>
        <p:nvSpPr>
          <p:cNvPr id="9" name="TextBox 8">
            <a:extLst>
              <a:ext uri="{FF2B5EF4-FFF2-40B4-BE49-F238E27FC236}">
                <a16:creationId xmlns:a16="http://schemas.microsoft.com/office/drawing/2014/main" id="{4B04D39E-6C43-4225-E0A3-B8822918A43A}"/>
              </a:ext>
            </a:extLst>
          </p:cNvPr>
          <p:cNvSpPr txBox="1"/>
          <p:nvPr/>
        </p:nvSpPr>
        <p:spPr>
          <a:xfrm>
            <a:off x="1070526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Portfolio|5</a:t>
            </a:r>
          </a:p>
        </p:txBody>
      </p:sp>
      <p:sp>
        <p:nvSpPr>
          <p:cNvPr id="10" name="TextBox 9">
            <a:extLst>
              <a:ext uri="{FF2B5EF4-FFF2-40B4-BE49-F238E27FC236}">
                <a16:creationId xmlns:a16="http://schemas.microsoft.com/office/drawing/2014/main" id="{CCE6BD53-08FE-FCA8-8A84-5B583B6DDB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1107244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446550"/>
          </a:xfrm>
          <a:prstGeom prst="rect">
            <a:avLst/>
          </a:prstGeom>
          <a:noFill/>
        </p:spPr>
        <p:txBody>
          <a:bodyPr numCol="1" rtlCol="0" wrap="square">
            <a:spAutoFit/>
          </a:bodyPr>
          <a:lstStyle/>
          <a:p>
            <a:r>
              <a:rPr altLang="en-IN" dirty="0" lang="en-IN" sz="1100"/>
              <a:t>Client: 		TXG – Technical Xperts Group </a:t>
            </a:r>
          </a:p>
          <a:p>
            <a:r>
              <a:rPr altLang="en-IN" dirty="0" lang="en-IN" sz="1100"/>
              <a:t>Project Name: 	King Abdullah Financial District – Parcel 5.05</a:t>
            </a:r>
            <a:br>
              <a:rPr altLang="en-IN" dirty="0" lang="en-IN" sz="1100"/>
            </a:br>
            <a:r>
              <a:rPr altLang="en-IN" dirty="0" lang="en-IN" sz="1100"/>
              <a:t>Project Type: 		Residential &amp; Commercial</a:t>
            </a:r>
            <a:br>
              <a:rPr altLang="en-IN" dirty="0" lang="en-IN" sz="1100"/>
            </a:br>
            <a:r>
              <a:rPr altLang="en-IN" dirty="0" lang="en-IN" sz="1100"/>
              <a:t>Location: 		Saudi Arabia</a:t>
            </a:r>
            <a:br>
              <a:rPr altLang="en-IN" dirty="0" lang="en-IN" sz="1100"/>
            </a:br>
            <a:r>
              <a:rPr altLang="en-IN" dirty="0" lang="en-IN" sz="1100"/>
              <a:t>LOD: 		300 ( Modelling ) &amp; 500 ( Facility Management)</a:t>
            </a:r>
            <a:br>
              <a:rPr altLang="en-IN" dirty="0" lang="en-IN" sz="1100"/>
            </a:br>
            <a:r>
              <a:rPr altLang="en-IN" dirty="0" lang="en-IN" sz="1100"/>
              <a:t>Area: 		90,000 Sqmts ( 1</a:t>
            </a:r>
            <a:r>
              <a:rPr altLang="en-IN" baseline="30000" dirty="0" lang="en-IN" sz="1100"/>
              <a:t>st</a:t>
            </a:r>
            <a:r>
              <a:rPr altLang="en-IN" dirty="0" lang="en-IN" sz="1100"/>
              <a:t> Tower – 25 &amp; 2</a:t>
            </a:r>
            <a:r>
              <a:rPr altLang="en-IN" baseline="30000" dirty="0" lang="en-IN" sz="1100"/>
              <a:t>nd</a:t>
            </a:r>
            <a:r>
              <a:rPr altLang="en-IN" dirty="0" lang="en-IN" sz="1100"/>
              <a:t> Tower- 34 Floors)</a:t>
            </a:r>
            <a:br>
              <a:rPr altLang="en-IN" dirty="0" lang="en-IN" sz="1100"/>
            </a:br>
            <a:r>
              <a:rPr altLang="en-IN" dirty="0" lang="en-IN" sz="1100"/>
              <a:t>Software’s Used: 	AutoCAD, Revit, Naviswork, Recap, Diroots &amp; COBIE</a:t>
            </a:r>
            <a:br>
              <a:rPr altLang="en-IN" dirty="0" lang="en-IN" sz="1100"/>
            </a:b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5999" y="409540"/>
            <a:ext cx="5381089"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3" cy="1107996"/>
          </a:xfrm>
          <a:prstGeom prst="rect">
            <a:avLst/>
          </a:prstGeom>
          <a:noFill/>
        </p:spPr>
        <p:txBody>
          <a:bodyPr numCol="1" rtlCol="0" wrap="square">
            <a:spAutoFit/>
          </a:bodyPr>
          <a:lstStyle/>
          <a:p>
            <a:pPr algn="just"/>
            <a:r>
              <a:rPr b="1" dirty="0" lang="en-US" sz="1100">
                <a:solidFill>
                  <a:srgbClr val="002060"/>
                </a:solidFill>
              </a:rPr>
              <a:t>Scope of Work: ( Architectural, Structural, MEP Modelling &amp; facility Management)</a:t>
            </a:r>
          </a:p>
          <a:p>
            <a:pPr algn="just"/>
            <a:endParaRPr b="1" dirty="0" lang="en-US" sz="1100"/>
          </a:p>
          <a:p>
            <a:pPr algn="just"/>
            <a:r>
              <a:rPr dirty="0" lang="en-US" sz="1100"/>
              <a:t>Client’s final requirement is Facility management, the LOD 300 model developed with the help of CAD files and Scan Data ( LIDAR Scan Data). Complete data was updated as per Asset Register collected from all stack holders. Schedules extracted from Revit and generated 2D As-built drawings.</a:t>
            </a:r>
          </a:p>
        </p:txBody>
      </p:sp>
      <p:sp>
        <p:nvSpPr>
          <p:cNvPr id="9" name="TextBox 8">
            <a:extLst>
              <a:ext uri="{FF2B5EF4-FFF2-40B4-BE49-F238E27FC236}">
                <a16:creationId xmlns:a16="http://schemas.microsoft.com/office/drawing/2014/main" id="{EC6F1A97-A233-5E82-24ED-BDA179A06805}"/>
              </a:ext>
            </a:extLst>
          </p:cNvPr>
          <p:cNvSpPr txBox="1"/>
          <p:nvPr/>
        </p:nvSpPr>
        <p:spPr>
          <a:xfrm>
            <a:off x="1068151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Portfolio|6</a:t>
            </a:r>
          </a:p>
        </p:txBody>
      </p:sp>
      <p:sp>
        <p:nvSpPr>
          <p:cNvPr id="10" name="TextBox 9">
            <a:extLst>
              <a:ext uri="{FF2B5EF4-FFF2-40B4-BE49-F238E27FC236}">
                <a16:creationId xmlns:a16="http://schemas.microsoft.com/office/drawing/2014/main" id="{E334A14C-9D36-E3EF-0260-0954706A225A}"/>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3047240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3955528"/>
            <a:ext cx="5605377" cy="1446550"/>
          </a:xfrm>
          <a:prstGeom prst="rect">
            <a:avLst/>
          </a:prstGeom>
          <a:noFill/>
        </p:spPr>
        <p:txBody>
          <a:bodyPr numCol="1" rtlCol="0" wrap="square">
            <a:spAutoFit/>
          </a:bodyPr>
          <a:lstStyle/>
          <a:p>
            <a:r>
              <a:rPr altLang="en-IN" dirty="0" lang="en-IN" sz="1100"/>
              <a:t>Client: 		TXG – Technical Xperts Group </a:t>
            </a:r>
          </a:p>
          <a:p>
            <a:r>
              <a:rPr altLang="en-IN" dirty="0" lang="en-IN" sz="1100"/>
              <a:t>Project Name: 	Al- Dera Farm Luxuries Villas - Riyadh</a:t>
            </a:r>
            <a:br>
              <a:rPr altLang="en-IN" dirty="0" lang="en-IN" sz="1100"/>
            </a:br>
            <a:r>
              <a:rPr altLang="en-IN" dirty="0" lang="en-IN" sz="1100"/>
              <a:t>Project Type: 		Residential</a:t>
            </a:r>
            <a:br>
              <a:rPr altLang="en-IN" dirty="0" lang="en-IN" sz="1100"/>
            </a:br>
            <a:r>
              <a:rPr altLang="en-IN" dirty="0" lang="en-IN" sz="1100"/>
              <a:t>Location: 		Saudi Arabia</a:t>
            </a:r>
            <a:br>
              <a:rPr altLang="en-IN" dirty="0" lang="en-IN" sz="1100"/>
            </a:br>
            <a:r>
              <a:rPr altLang="en-IN" dirty="0" lang="en-IN" sz="1100"/>
              <a:t>LOD: 		500</a:t>
            </a:r>
            <a:br>
              <a:rPr altLang="en-IN" dirty="0" lang="en-IN" sz="1100"/>
            </a:br>
            <a:r>
              <a:rPr altLang="en-IN" dirty="0" lang="en-IN" sz="1100"/>
              <a:t>Area: 		4,200 Sqmts </a:t>
            </a:r>
          </a:p>
          <a:p>
            <a:r>
              <a:rPr altLang="en-IN" dirty="0" lang="en-IN" sz="1100"/>
              <a:t>Software’s Used: 	AutoCAD, Revit, Naviswork &amp; COBIE</a:t>
            </a:r>
            <a:br>
              <a:rPr altLang="en-IN" dirty="0" lang="en-IN" sz="1100"/>
            </a:b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5988457" y="409540"/>
            <a:ext cx="5643002" cy="348747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300484"/>
            <a:ext cx="5689423" cy="938719"/>
          </a:xfrm>
          <a:prstGeom prst="rect">
            <a:avLst/>
          </a:prstGeom>
          <a:noFill/>
        </p:spPr>
        <p:txBody>
          <a:bodyPr numCol="1" rtlCol="0" wrap="square">
            <a:spAutoFit/>
          </a:bodyPr>
          <a:lstStyle/>
          <a:p>
            <a:pPr algn="just"/>
            <a:r>
              <a:rPr b="1" dirty="0" lang="en-US" sz="1100">
                <a:solidFill>
                  <a:srgbClr val="002060"/>
                </a:solidFill>
              </a:rPr>
              <a:t>Scope of Work: ( Architectural, Structural, MEP Modelling &amp; facility Management)</a:t>
            </a:r>
          </a:p>
          <a:p>
            <a:pPr algn="just"/>
            <a:endParaRPr b="1" dirty="0" lang="en-US" sz="1100"/>
          </a:p>
          <a:p>
            <a:pPr algn="just"/>
            <a:r>
              <a:rPr dirty="0" lang="en-US" sz="1100"/>
              <a:t>LOD 500 model developed with the help of CAD files. Complete data was updated as per Asset Register collected from all stack holders. Schedules extracted from Revit and generated 2D As-built drawings.</a:t>
            </a:r>
          </a:p>
        </p:txBody>
      </p:sp>
      <p:sp>
        <p:nvSpPr>
          <p:cNvPr id="9" name="TextBox 8">
            <a:extLst>
              <a:ext uri="{FF2B5EF4-FFF2-40B4-BE49-F238E27FC236}">
                <a16:creationId xmlns:a16="http://schemas.microsoft.com/office/drawing/2014/main" id="{140ABD81-766E-402D-4739-E1377EA5DD5A}"/>
              </a:ext>
            </a:extLst>
          </p:cNvPr>
          <p:cNvSpPr txBox="1"/>
          <p:nvPr/>
        </p:nvSpPr>
        <p:spPr>
          <a:xfrm>
            <a:off x="10693386"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Portfolio|7</a:t>
            </a:r>
          </a:p>
        </p:txBody>
      </p:sp>
      <p:sp>
        <p:nvSpPr>
          <p:cNvPr id="10" name="TextBox 9">
            <a:extLst>
              <a:ext uri="{FF2B5EF4-FFF2-40B4-BE49-F238E27FC236}">
                <a16:creationId xmlns:a16="http://schemas.microsoft.com/office/drawing/2014/main" id="{2C0DD8C2-7268-21E4-EA87-410C87863567}"/>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5682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276159"/>
            <a:ext cx="5605377" cy="1277273"/>
          </a:xfrm>
          <a:prstGeom prst="rect">
            <a:avLst/>
          </a:prstGeom>
          <a:noFill/>
        </p:spPr>
        <p:txBody>
          <a:bodyPr numCol="1" rtlCol="0" wrap="square">
            <a:spAutoFit/>
          </a:bodyPr>
          <a:lstStyle/>
          <a:p>
            <a:r>
              <a:rPr altLang="en-IN" dirty="0" lang="en-IN" sz="1100"/>
              <a:t>Client: 		Meinhardt Qatar</a:t>
            </a:r>
          </a:p>
          <a:p>
            <a:r>
              <a:rPr altLang="en-IN" dirty="0" lang="en-IN" sz="1100"/>
              <a:t>Project Name: 	HAH Residential Buildings</a:t>
            </a:r>
            <a:br>
              <a:rPr altLang="en-IN" dirty="0" lang="en-IN" sz="1100"/>
            </a:br>
            <a:r>
              <a:rPr altLang="en-IN" dirty="0" lang="en-IN" sz="1100"/>
              <a:t>Project Type: 		Residential</a:t>
            </a:r>
            <a:br>
              <a:rPr altLang="en-IN" dirty="0" lang="en-IN" sz="1100"/>
            </a:br>
            <a:r>
              <a:rPr altLang="en-IN" dirty="0" lang="en-IN" sz="1100"/>
              <a:t>Location: 		Qatar</a:t>
            </a:r>
            <a:br>
              <a:rPr altLang="en-IN" dirty="0" lang="en-IN" sz="1100"/>
            </a:br>
            <a:r>
              <a:rPr altLang="en-IN" dirty="0" lang="en-IN" sz="1100"/>
              <a:t>LOD: 		350</a:t>
            </a:r>
            <a:br>
              <a:rPr altLang="en-IN" dirty="0" lang="en-IN" sz="1100"/>
            </a:br>
            <a:r>
              <a:rPr altLang="en-IN" dirty="0" lang="en-IN" sz="1100"/>
              <a:t>Area: 		60,200 Sqmts </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5999" y="409540"/>
            <a:ext cx="5497827" cy="374604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621115"/>
            <a:ext cx="5689423" cy="769441"/>
          </a:xfrm>
          <a:prstGeom prst="rect">
            <a:avLst/>
          </a:prstGeom>
          <a:noFill/>
        </p:spPr>
        <p:txBody>
          <a:bodyPr numCol="1" rtlCol="0" wrap="square">
            <a:spAutoFit/>
          </a:bodyPr>
          <a:lstStyle/>
          <a:p>
            <a:pPr algn="just"/>
            <a:r>
              <a:rPr b="1" dirty="0" lang="en-US" sz="1100">
                <a:solidFill>
                  <a:srgbClr val="002060"/>
                </a:solidFill>
              </a:rPr>
              <a:t>Scope of Work: ( Architectural, Structural &amp; MEP Modelling)</a:t>
            </a:r>
          </a:p>
          <a:p>
            <a:pPr algn="just"/>
            <a:endParaRPr b="1" dirty="0" lang="en-US" sz="1100"/>
          </a:p>
          <a:p>
            <a:pPr algn="just"/>
            <a:r>
              <a:rPr dirty="0" lang="en-US" sz="1100"/>
              <a:t>LOD 350 model developed with the help of Design CAD files. Schedules extracted from Revit and generated 2D Detail Design drawings. </a:t>
            </a:r>
          </a:p>
        </p:txBody>
      </p:sp>
      <p:sp>
        <p:nvSpPr>
          <p:cNvPr id="9" name="TextBox 8">
            <a:extLst>
              <a:ext uri="{FF2B5EF4-FFF2-40B4-BE49-F238E27FC236}">
                <a16:creationId xmlns:a16="http://schemas.microsoft.com/office/drawing/2014/main" id="{806B42CD-32B1-C8A6-7B19-1AC69D17B3DF}"/>
              </a:ext>
            </a:extLst>
          </p:cNvPr>
          <p:cNvSpPr txBox="1"/>
          <p:nvPr/>
        </p:nvSpPr>
        <p:spPr>
          <a:xfrm>
            <a:off x="1070526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Portfolio|8</a:t>
            </a:r>
          </a:p>
        </p:txBody>
      </p:sp>
      <p:sp>
        <p:nvSpPr>
          <p:cNvPr id="10" name="TextBox 9">
            <a:extLst>
              <a:ext uri="{FF2B5EF4-FFF2-40B4-BE49-F238E27FC236}">
                <a16:creationId xmlns:a16="http://schemas.microsoft.com/office/drawing/2014/main" id="{B9AC4A57-5F2C-7E97-6A3F-0883E1724894}"/>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4290454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1D4D428-C37B-6071-BBBD-95209BF593F8}"/>
              </a:ext>
            </a:extLst>
          </p:cNvPr>
          <p:cNvSpPr txBox="1">
            <a:spLocks/>
          </p:cNvSpPr>
          <p:nvPr/>
        </p:nvSpPr>
        <p:spPr>
          <a:xfrm>
            <a:off x="714903" y="607847"/>
            <a:ext cx="4890473" cy="1378275"/>
          </a:xfrm>
          <a:prstGeom prst="rect">
            <a:avLst/>
          </a:prstGeom>
        </p:spPr>
        <p:txBody>
          <a:bodyPr bIns="45720" lIns="91440" numCol="1" rIns="91440" rtlCol="0" tIns="45720" vert="horz">
            <a:noAutofit/>
          </a:bodyPr>
          <a:lstStyle>
            <a:lvl1pPr algn="l" defTabSz="914400" eaLnBrk="1" hangingPunct="1" indent="-228600" latinLnBrk="0" marL="228600" rtl="0">
              <a:lnSpc>
                <a:spcPct val="10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10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10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10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indent="0" marL="0">
              <a:buNone/>
            </a:pPr>
            <a:r>
              <a:rPr b="1" dirty="0" lang="en-US" sz="4000">
                <a:solidFill>
                  <a:srgbClr val="002060"/>
                </a:solidFill>
                <a:latin charset="0" panose="020B0502020202020204" pitchFamily="34" typeface="Century Gothic"/>
                <a:cs charset="0" panose="020F0502020204030204" pitchFamily="34" typeface="Dreaming Outloud Pro"/>
              </a:rPr>
              <a:t>CAD TO BIM MODELLING SERVICES</a:t>
            </a:r>
          </a:p>
        </p:txBody>
      </p:sp>
      <p:cxnSp>
        <p:nvCxnSpPr>
          <p:cNvPr id="5" name="Straight Connector 4">
            <a:extLst>
              <a:ext uri="{FF2B5EF4-FFF2-40B4-BE49-F238E27FC236}">
                <a16:creationId xmlns:a16="http://schemas.microsoft.com/office/drawing/2014/main" id="{80FDDCCE-25BF-C355-FCE7-BF8908829F2D}"/>
              </a:ext>
            </a:extLst>
          </p:cNvPr>
          <p:cNvCxnSpPr>
            <a:cxnSpLocks/>
          </p:cNvCxnSpPr>
          <p:nvPr/>
        </p:nvCxnSpPr>
        <p:spPr>
          <a:xfrm>
            <a:off x="5796919" y="409540"/>
            <a:ext cx="0" cy="61124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149DBC-37F2-A3C6-4F58-EF2D5B213F6A}"/>
              </a:ext>
            </a:extLst>
          </p:cNvPr>
          <p:cNvSpPr txBox="1"/>
          <p:nvPr/>
        </p:nvSpPr>
        <p:spPr>
          <a:xfrm>
            <a:off x="5988458" y="4311789"/>
            <a:ext cx="5605377" cy="1277273"/>
          </a:xfrm>
          <a:prstGeom prst="rect">
            <a:avLst/>
          </a:prstGeom>
          <a:noFill/>
        </p:spPr>
        <p:txBody>
          <a:bodyPr numCol="1" rtlCol="0" wrap="square">
            <a:spAutoFit/>
          </a:bodyPr>
          <a:lstStyle/>
          <a:p>
            <a:r>
              <a:rPr altLang="en-IN" dirty="0" lang="en-IN" sz="1100"/>
              <a:t>Client: 		Meinhardt Qatar</a:t>
            </a:r>
          </a:p>
          <a:p>
            <a:r>
              <a:rPr altLang="en-IN" dirty="0" lang="en-IN" sz="1100"/>
              <a:t>Project Name: 	ARQ Residential Buildings</a:t>
            </a:r>
            <a:br>
              <a:rPr altLang="en-IN" dirty="0" lang="en-IN" sz="1100"/>
            </a:br>
            <a:r>
              <a:rPr altLang="en-IN" dirty="0" lang="en-IN" sz="1100"/>
              <a:t>Project Type: 		Residential</a:t>
            </a:r>
            <a:br>
              <a:rPr altLang="en-IN" dirty="0" lang="en-IN" sz="1100"/>
            </a:br>
            <a:r>
              <a:rPr altLang="en-IN" dirty="0" lang="en-IN" sz="1100"/>
              <a:t>Location: 		Qatar</a:t>
            </a:r>
            <a:br>
              <a:rPr altLang="en-IN" dirty="0" lang="en-IN" sz="1100"/>
            </a:br>
            <a:r>
              <a:rPr altLang="en-IN" dirty="0" lang="en-IN" sz="1100"/>
              <a:t>LOD: 		350</a:t>
            </a:r>
            <a:br>
              <a:rPr altLang="en-IN" dirty="0" lang="en-IN" sz="1100"/>
            </a:br>
            <a:r>
              <a:rPr altLang="en-IN" dirty="0" lang="en-IN" sz="1100"/>
              <a:t>Area: 		NA</a:t>
            </a:r>
          </a:p>
          <a:p>
            <a:r>
              <a:rPr altLang="en-IN" dirty="0" lang="en-IN" sz="1100"/>
              <a:t>Software’s Used: 	AutoCAD, Revit, Naviswork</a:t>
            </a:r>
            <a:endParaRPr altLang="en-IN" dirty="0" lang="en-IN" sz="1100">
              <a:effectLst/>
            </a:endParaRPr>
          </a:p>
        </p:txBody>
      </p:sp>
      <p:pic>
        <p:nvPicPr>
          <p:cNvPr id="7" name="Picture 6">
            <a:extLst>
              <a:ext uri="{FF2B5EF4-FFF2-40B4-BE49-F238E27FC236}">
                <a16:creationId xmlns:a16="http://schemas.microsoft.com/office/drawing/2014/main" id="{B8991F9D-2074-6652-CFCA-DDE8D20AD438}"/>
              </a:ext>
            </a:extLst>
          </p:cNvPr>
          <p:cNvPicPr>
            <a:picLocks noChangeAspect="1"/>
          </p:cNvPicPr>
          <p:nvPr/>
        </p:nvPicPr>
        <p:blipFill>
          <a:blip r:embed="rId2"/>
          <a:srcRect/>
          <a:stretch/>
        </p:blipFill>
        <p:spPr>
          <a:xfrm>
            <a:off x="6096001" y="409540"/>
            <a:ext cx="5381082" cy="3812869"/>
          </a:xfrm>
          <a:prstGeom prst="rect">
            <a:avLst/>
          </a:prstGeom>
        </p:spPr>
      </p:pic>
      <p:sp>
        <p:nvSpPr>
          <p:cNvPr id="8" name="TextBox 7">
            <a:extLst>
              <a:ext uri="{FF2B5EF4-FFF2-40B4-BE49-F238E27FC236}">
                <a16:creationId xmlns:a16="http://schemas.microsoft.com/office/drawing/2014/main" id="{DDD4DBF7-AC3B-80C3-82B4-705CB4EEC03A}"/>
              </a:ext>
            </a:extLst>
          </p:cNvPr>
          <p:cNvSpPr txBox="1"/>
          <p:nvPr/>
        </p:nvSpPr>
        <p:spPr>
          <a:xfrm>
            <a:off x="5988457" y="5656745"/>
            <a:ext cx="5689423" cy="769441"/>
          </a:xfrm>
          <a:prstGeom prst="rect">
            <a:avLst/>
          </a:prstGeom>
          <a:noFill/>
        </p:spPr>
        <p:txBody>
          <a:bodyPr numCol="1" rtlCol="0" wrap="square">
            <a:spAutoFit/>
          </a:bodyPr>
          <a:lstStyle/>
          <a:p>
            <a:pPr algn="just"/>
            <a:r>
              <a:rPr b="1" dirty="0" lang="en-US" sz="1100">
                <a:solidFill>
                  <a:srgbClr val="002060"/>
                </a:solidFill>
              </a:rPr>
              <a:t>Scope of Work: ( Architectural &amp; Structural Modelling)</a:t>
            </a:r>
          </a:p>
          <a:p>
            <a:pPr algn="just"/>
            <a:endParaRPr b="1" dirty="0" lang="en-US" sz="1100"/>
          </a:p>
          <a:p>
            <a:pPr algn="just"/>
            <a:r>
              <a:rPr dirty="0" lang="en-US" sz="1100"/>
              <a:t>LOD 350 model developed with the help of Design CAD files. Schedules extracted from Revit and generated 2D Detail Design drawings. </a:t>
            </a:r>
          </a:p>
        </p:txBody>
      </p:sp>
      <p:sp>
        <p:nvSpPr>
          <p:cNvPr id="9" name="TextBox 8">
            <a:extLst>
              <a:ext uri="{FF2B5EF4-FFF2-40B4-BE49-F238E27FC236}">
                <a16:creationId xmlns:a16="http://schemas.microsoft.com/office/drawing/2014/main" id="{31FC84FA-AEB9-44BD-D9DC-0E3A4DD4D054}"/>
              </a:ext>
            </a:extLst>
          </p:cNvPr>
          <p:cNvSpPr txBox="1"/>
          <p:nvPr/>
        </p:nvSpPr>
        <p:spPr>
          <a:xfrm>
            <a:off x="10657761" y="6521986"/>
            <a:ext cx="938077" cy="215444"/>
          </a:xfrm>
          <a:prstGeom prst="rect">
            <a:avLst/>
          </a:prstGeom>
          <a:noFill/>
        </p:spPr>
        <p:txBody>
          <a:bodyPr numCol="1" rtlCol="0" wrap="none">
            <a:spAutoFit/>
          </a:bodyPr>
          <a:lstStyle/>
          <a:p>
            <a:r>
              <a:rPr dirty="0" lang="en-US" sz="800">
                <a:solidFill>
                  <a:schemeClr val="bg2">
                    <a:lumMod val="50000"/>
                  </a:schemeClr>
                </a:solidFill>
              </a:rPr>
              <a:t>Firm Portfolio|9</a:t>
            </a:r>
          </a:p>
        </p:txBody>
      </p:sp>
      <p:sp>
        <p:nvSpPr>
          <p:cNvPr id="10" name="TextBox 9">
            <a:extLst>
              <a:ext uri="{FF2B5EF4-FFF2-40B4-BE49-F238E27FC236}">
                <a16:creationId xmlns:a16="http://schemas.microsoft.com/office/drawing/2014/main" id="{4D1167B6-2D1A-AD5D-590B-829C5B67443D}"/>
              </a:ext>
            </a:extLst>
          </p:cNvPr>
          <p:cNvSpPr txBox="1"/>
          <p:nvPr/>
        </p:nvSpPr>
        <p:spPr>
          <a:xfrm>
            <a:off x="490786" y="6521986"/>
            <a:ext cx="968535" cy="215444"/>
          </a:xfrm>
          <a:prstGeom prst="rect">
            <a:avLst/>
          </a:prstGeom>
          <a:noFill/>
        </p:spPr>
        <p:txBody>
          <a:bodyPr numCol="1" rtlCol="0" wrap="none">
            <a:spAutoFit/>
          </a:bodyPr>
          <a:lstStyle/>
          <a:p>
            <a:r>
              <a:rPr dirty="0" lang="en-US" sz="800" u="sng">
                <a:solidFill>
                  <a:schemeClr val="bg2">
                    <a:lumMod val="50000"/>
                  </a:schemeClr>
                </a:solidFill>
              </a:rPr>
              <a:t>www.10four.org</a:t>
            </a:r>
            <a:endParaRPr dirty="0" lang="en-US" sz="800">
              <a:solidFill>
                <a:schemeClr val="bg2">
                  <a:lumMod val="50000"/>
                </a:schemeClr>
              </a:solidFill>
            </a:endParaRPr>
          </a:p>
        </p:txBody>
      </p:sp>
      <p:sp>
        <p:nvSpPr>
          <p:cNvPr id="11" name="TextBox 10">
            <a:extLst>
              <a:ext uri="{FF2B5EF4-FFF2-40B4-BE49-F238E27FC236}">
                <a16:creationId xmlns:a16="http://schemas.microsoft.com/office/drawing/2014/main" id="{D192E22D-8B1C-5000-4BAF-FAE654D2BAC3}"/>
              </a:ext>
            </a:extLst>
          </p:cNvPr>
          <p:cNvSpPr txBox="1"/>
          <p:nvPr/>
        </p:nvSpPr>
        <p:spPr>
          <a:xfrm>
            <a:off x="705379" y="3319352"/>
            <a:ext cx="3876146" cy="2123658"/>
          </a:xfrm>
          <a:prstGeom prst="rect">
            <a:avLst/>
          </a:prstGeom>
          <a:noFill/>
        </p:spPr>
        <p:txBody>
          <a:bodyPr numCol="1" rtlCol="0" wrap="square">
            <a:spAutoFit/>
          </a:bodyPr>
          <a:lstStyle/>
          <a:p>
            <a:pPr algn="just" indent="-228600" marL="228600">
              <a:buFont typeface="+mj-lt"/>
              <a:buAutoNum type="arabicPeriod"/>
            </a:pPr>
            <a:r>
              <a:rPr dirty="0" lang="en-US" sz="1100"/>
              <a:t>REVIT</a:t>
            </a:r>
          </a:p>
          <a:p>
            <a:pPr algn="just" marL="228600">
              <a:buFont charset="0" pitchFamily="34" typeface="Arial"/>
              <a:buChar char="•"/>
            </a:pPr>
            <a:r>
              <a:rPr dirty="0" lang="en-US" sz="1100"/>
              <a:t>  </a:t>
            </a:r>
            <a:r>
              <a:rPr b="1" dirty="0" lang="en-US" sz="1100">
                <a:solidFill>
                  <a:schemeClr val="accent1">
                    <a:lumMod val="50000"/>
                  </a:schemeClr>
                </a:solidFill>
              </a:rPr>
              <a:t>CAD TO BIM MODELLING SERVICES</a:t>
            </a:r>
          </a:p>
          <a:p>
            <a:pPr algn="just" marL="228600">
              <a:buFont charset="0" pitchFamily="34" typeface="Arial"/>
              <a:buChar char="•"/>
            </a:pPr>
            <a:r>
              <a:rPr dirty="0" lang="en-US" sz="1100"/>
              <a:t>  HAND SKETCHES TO BIM MODELLING SERVICES</a:t>
            </a:r>
          </a:p>
          <a:p>
            <a:pPr algn="just" marL="228600">
              <a:buFont charset="0" pitchFamily="34" typeface="Arial"/>
              <a:buChar char="•"/>
            </a:pPr>
            <a:r>
              <a:rPr dirty="0" lang="en-US" sz="1100"/>
              <a:t> 2D DOCUMENTATION SERVICES</a:t>
            </a:r>
          </a:p>
          <a:p>
            <a:pPr algn="just" marL="228600">
              <a:buFont charset="0" pitchFamily="34" typeface="Arial"/>
              <a:buChar char="•"/>
            </a:pPr>
            <a:r>
              <a:rPr dirty="0" lang="en-US" sz="1100"/>
              <a:t> BIM 4D SERVICES</a:t>
            </a:r>
          </a:p>
          <a:p>
            <a:pPr algn="just" marL="228600">
              <a:buFont charset="0" pitchFamily="34" typeface="Arial"/>
              <a:buChar char="•"/>
            </a:pPr>
            <a:r>
              <a:rPr dirty="0" lang="en-US" sz="1100"/>
              <a:t> ANIMATION &amp; VISUALISATION SERVICES</a:t>
            </a:r>
          </a:p>
          <a:p>
            <a:pPr algn="just" marL="228600">
              <a:buFont charset="0" pitchFamily="34" typeface="Arial"/>
              <a:buChar char="•"/>
            </a:pPr>
            <a:r>
              <a:rPr dirty="0" lang="en-US" sz="1100"/>
              <a:t> BIM FACILITY MANAGEMENT SERVICES</a:t>
            </a:r>
          </a:p>
          <a:p>
            <a:pPr algn="just" marL="228600">
              <a:buFont charset="0" pitchFamily="34" typeface="Arial"/>
              <a:buChar char="•"/>
            </a:pPr>
            <a:r>
              <a:rPr dirty="0" lang="en-US" sz="1100"/>
              <a:t> MEP DESIGN SERVICES</a:t>
            </a:r>
          </a:p>
          <a:p>
            <a:pPr algn="just" marL="228600"/>
            <a:endParaRPr dirty="0" lang="en-US" sz="1100"/>
          </a:p>
          <a:p>
            <a:pPr algn="just"/>
            <a:r>
              <a:rPr dirty="0" lang="en-US" sz="1100"/>
              <a:t>2.   SCAN TO BIM MODELLING SERVICES</a:t>
            </a:r>
          </a:p>
          <a:p>
            <a:pPr algn="just"/>
            <a:r>
              <a:rPr dirty="0" lang="en-US" sz="1100"/>
              <a:t>3.   GIS</a:t>
            </a:r>
          </a:p>
          <a:p>
            <a:pPr algn="just"/>
            <a:r>
              <a:rPr dirty="0" lang="en-US" sz="1100"/>
              <a:t>4.   BIM RESOURCE MANAGEMENT</a:t>
            </a:r>
          </a:p>
        </p:txBody>
      </p:sp>
    </p:spTree>
    <p:extLst>
      <p:ext uri="{BB962C8B-B14F-4D97-AF65-F5344CB8AC3E}">
        <p14:creationId xmlns:p14="http://schemas.microsoft.com/office/powerpoint/2010/main" val="2435254912"/>
      </p:ext>
    </p:extLst>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ppt/theme/theme2.xml><?xml version="1.0" encoding="utf-8"?>
<a:theme xmlns:a="http://schemas.openxmlformats.org/drawingml/2006/main" name="BrushVTI">
  <a:themeElements>
    <a:clrScheme name="AnalogousFromRegularSeedLeftStep">
      <a:dk1>
        <a:srgbClr val="000000"/>
      </a:dk1>
      <a:lt1>
        <a:srgbClr val="FFFFFF"/>
      </a:lt1>
      <a:dk2>
        <a:srgbClr val="22363D"/>
      </a:dk2>
      <a:lt2>
        <a:srgbClr val="E8E6E2"/>
      </a:lt2>
      <a:accent1>
        <a:srgbClr val="4572CB"/>
      </a:accent1>
      <a:accent2>
        <a:srgbClr val="3398B9"/>
      </a:accent2>
      <a:accent3>
        <a:srgbClr val="3DB39F"/>
      </a:accent3>
      <a:accent4>
        <a:srgbClr val="33B96B"/>
      </a:accent4>
      <a:accent5>
        <a:srgbClr val="3FB93F"/>
      </a:accent5>
      <a:accent6>
        <a:srgbClr val="68B532"/>
      </a:accent6>
      <a:hlink>
        <a:srgbClr val="A07D35"/>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7102FA3A-9D7B-4497-8C4B-FB535AAFDE06}" name="BrushVTI" vid="{C6D41F62-6FAB-440A-BEC7-CB7BF190811F}"/>
    </a:ext>
  </a:extLst>
</a:theme>
</file>

<file path=ppt/theme/theme3.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docProps/app.xml><?xml version="1.0" encoding="utf-8"?>
<Properties xmlns="http://schemas.openxmlformats.org/officeDocument/2006/extended-properties" xmlns:vt="http://schemas.openxmlformats.org/officeDocument/2006/docPropsVTypes">
  <Template/>
  <Words>5292</Words>
  <Paragraphs>733</Paragraphs>
  <Slides>41</Slides>
  <Notes>0</Notes>
  <TotalTime>4864</TotalTime>
  <HiddenSlides>0</HiddenSlides>
  <MMClips>0</MMClips>
  <ScaleCrop>false</ScaleCrop>
  <HeadingPairs>
    <vt:vector baseType="variant" size="6">
      <vt:variant>
        <vt:lpstr>Fonts Used</vt:lpstr>
      </vt:variant>
      <vt:variant>
        <vt:i4>5</vt:i4>
      </vt:variant>
      <vt:variant>
        <vt:lpstr>Theme</vt:lpstr>
      </vt:variant>
      <vt:variant>
        <vt:i4>1</vt:i4>
      </vt:variant>
      <vt:variant>
        <vt:lpstr>Slide Titles</vt:lpstr>
      </vt:variant>
      <vt:variant>
        <vt:i4>41</vt:i4>
      </vt:variant>
    </vt:vector>
  </HeadingPairs>
  <TitlesOfParts>
    <vt:vector baseType="lpstr" size="47">
      <vt:lpstr>Arial</vt:lpstr>
      <vt:lpstr>Calibri</vt:lpstr>
      <vt:lpstr>Century Gothic</vt:lpstr>
      <vt:lpstr>Dreaming Outloud Pro</vt:lpstr>
      <vt:lpstr>Elephant</vt:lpstr>
      <vt:lpstr>BrushVTI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lication>Microsoft Macintosh PowerPoint</Application>
  <AppVersion>16.0000</AppVersion>
  <PresentationFormat>Widescreen</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2022-09-01T18:56:10Z</dcterms:created>
  <dc:creator>SVS MEP</dc:creator>
  <cp:lastModifiedBy>SVS MEP</cp:lastModifiedBy>
  <cp:lastPrinted>2024-02-21T12:32:40Z</cp:lastPrinted>
  <dcterms:modified xsi:type="dcterms:W3CDTF">2024-04-11T11:09:01Z</dcterms:modified>
  <cp:revision>190</cp:revision>
  <dc:title>PowerPoint Presentation</dc:title>
</cp:coreProperties>
</file>